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 id="2147483660" r:id="rId2"/>
    <p:sldMasterId id="2147483692" r:id="rId3"/>
    <p:sldMasterId id="2147483699" r:id="rId4"/>
    <p:sldMasterId id="2147483706" r:id="rId5"/>
  </p:sldMasterIdLst>
  <p:notesMasterIdLst>
    <p:notesMasterId r:id="rId29"/>
  </p:notesMasterIdLst>
  <p:handoutMasterIdLst>
    <p:handoutMasterId r:id="rId30"/>
  </p:handoutMasterIdLst>
  <p:sldIdLst>
    <p:sldId id="256" r:id="rId6"/>
    <p:sldId id="271" r:id="rId7"/>
    <p:sldId id="2147376315" r:id="rId8"/>
    <p:sldId id="2147376316" r:id="rId9"/>
    <p:sldId id="362" r:id="rId10"/>
    <p:sldId id="364" r:id="rId11"/>
    <p:sldId id="365" r:id="rId12"/>
    <p:sldId id="366" r:id="rId13"/>
    <p:sldId id="367" r:id="rId14"/>
    <p:sldId id="368" r:id="rId15"/>
    <p:sldId id="369" r:id="rId16"/>
    <p:sldId id="381" r:id="rId17"/>
    <p:sldId id="379" r:id="rId18"/>
    <p:sldId id="382" r:id="rId19"/>
    <p:sldId id="380" r:id="rId20"/>
    <p:sldId id="376" r:id="rId21"/>
    <p:sldId id="383" r:id="rId22"/>
    <p:sldId id="378" r:id="rId23"/>
    <p:sldId id="377" r:id="rId24"/>
    <p:sldId id="374" r:id="rId25"/>
    <p:sldId id="384" r:id="rId26"/>
    <p:sldId id="371" r:id="rId27"/>
    <p:sldId id="37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3E"/>
    <a:srgbClr val="632C38"/>
    <a:srgbClr val="9BA5AB"/>
    <a:srgbClr val="2B4E2F"/>
    <a:srgbClr val="49626C"/>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80"/>
    <p:restoredTop sz="87449"/>
  </p:normalViewPr>
  <p:slideViewPr>
    <p:cSldViewPr snapToGrid="0" snapToObjects="1">
      <p:cViewPr varScale="1">
        <p:scale>
          <a:sx n="111" d="100"/>
          <a:sy n="111" d="100"/>
        </p:scale>
        <p:origin x="272"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28" d="100"/>
          <a:sy n="128" d="100"/>
        </p:scale>
        <p:origin x="304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9BE6E0-710D-5A46-9FB1-D3EA756C7F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3811313-B1FD-804B-B07B-141F06116E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0EBE8-6E06-9A4D-8573-1FE168CDD19D}" type="datetimeFigureOut">
              <a:rPr lang="en-US" smtClean="0"/>
              <a:t>3/8/24</a:t>
            </a:fld>
            <a:endParaRPr lang="en-US"/>
          </a:p>
        </p:txBody>
      </p:sp>
      <p:sp>
        <p:nvSpPr>
          <p:cNvPr id="4" name="Footer Placeholder 3">
            <a:extLst>
              <a:ext uri="{FF2B5EF4-FFF2-40B4-BE49-F238E27FC236}">
                <a16:creationId xmlns:a16="http://schemas.microsoft.com/office/drawing/2014/main" id="{D00CC553-646D-1743-A39B-AED720DA7B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1348E1E-C8EE-9645-8206-B0F3886167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313383-127D-9443-A9CE-AD365C90CA7E}" type="slidenum">
              <a:rPr lang="en-US" smtClean="0"/>
              <a:t>‹#›</a:t>
            </a:fld>
            <a:endParaRPr lang="en-US"/>
          </a:p>
        </p:txBody>
      </p:sp>
    </p:spTree>
    <p:extLst>
      <p:ext uri="{BB962C8B-B14F-4D97-AF65-F5344CB8AC3E}">
        <p14:creationId xmlns:p14="http://schemas.microsoft.com/office/powerpoint/2010/main" val="3303119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336745-F126-6C4F-BE36-BEDC705592F1}" type="datetimeFigureOut">
              <a:rPr lang="en-US" smtClean="0"/>
              <a:t>3/8/24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CE738B-4762-A143-AC8E-0699099233BA}" type="slidenum">
              <a:rPr lang="en-US" smtClean="0"/>
              <a:t>‹#›</a:t>
            </a:fld>
            <a:endParaRPr lang="en-US"/>
          </a:p>
        </p:txBody>
      </p:sp>
    </p:spTree>
    <p:extLst>
      <p:ext uri="{BB962C8B-B14F-4D97-AF65-F5344CB8AC3E}">
        <p14:creationId xmlns:p14="http://schemas.microsoft.com/office/powerpoint/2010/main" val="22667006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E738B-4762-A143-AC8E-0699099233BA}" type="slidenum">
              <a:rPr lang="en-US" smtClean="0"/>
              <a:t>2</a:t>
            </a:fld>
            <a:endParaRPr lang="en-US"/>
          </a:p>
        </p:txBody>
      </p:sp>
    </p:spTree>
    <p:extLst>
      <p:ext uri="{BB962C8B-B14F-4D97-AF65-F5344CB8AC3E}">
        <p14:creationId xmlns:p14="http://schemas.microsoft.com/office/powerpoint/2010/main" val="1139288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E738B-4762-A143-AC8E-0699099233BA}" type="slidenum">
              <a:rPr lang="en-US" smtClean="0"/>
              <a:t>13</a:t>
            </a:fld>
            <a:endParaRPr lang="en-US"/>
          </a:p>
        </p:txBody>
      </p:sp>
    </p:spTree>
    <p:extLst>
      <p:ext uri="{BB962C8B-B14F-4D97-AF65-F5344CB8AC3E}">
        <p14:creationId xmlns:p14="http://schemas.microsoft.com/office/powerpoint/2010/main" val="76514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E738B-4762-A143-AC8E-0699099233BA}" type="slidenum">
              <a:rPr lang="en-US" smtClean="0"/>
              <a:t>14</a:t>
            </a:fld>
            <a:endParaRPr lang="en-US"/>
          </a:p>
        </p:txBody>
      </p:sp>
    </p:spTree>
    <p:extLst>
      <p:ext uri="{BB962C8B-B14F-4D97-AF65-F5344CB8AC3E}">
        <p14:creationId xmlns:p14="http://schemas.microsoft.com/office/powerpoint/2010/main" val="2763444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E738B-4762-A143-AC8E-0699099233BA}" type="slidenum">
              <a:rPr lang="en-US" smtClean="0"/>
              <a:t>15</a:t>
            </a:fld>
            <a:endParaRPr lang="en-US"/>
          </a:p>
        </p:txBody>
      </p:sp>
    </p:spTree>
    <p:extLst>
      <p:ext uri="{BB962C8B-B14F-4D97-AF65-F5344CB8AC3E}">
        <p14:creationId xmlns:p14="http://schemas.microsoft.com/office/powerpoint/2010/main" val="3592853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E738B-4762-A143-AC8E-0699099233BA}" type="slidenum">
              <a:rPr lang="en-US" smtClean="0"/>
              <a:t>16</a:t>
            </a:fld>
            <a:endParaRPr lang="en-US"/>
          </a:p>
        </p:txBody>
      </p:sp>
    </p:spTree>
    <p:extLst>
      <p:ext uri="{BB962C8B-B14F-4D97-AF65-F5344CB8AC3E}">
        <p14:creationId xmlns:p14="http://schemas.microsoft.com/office/powerpoint/2010/main" val="721384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E738B-4762-A143-AC8E-0699099233BA}" type="slidenum">
              <a:rPr lang="en-US" smtClean="0"/>
              <a:t>17</a:t>
            </a:fld>
            <a:endParaRPr lang="en-US"/>
          </a:p>
        </p:txBody>
      </p:sp>
    </p:spTree>
    <p:extLst>
      <p:ext uri="{BB962C8B-B14F-4D97-AF65-F5344CB8AC3E}">
        <p14:creationId xmlns:p14="http://schemas.microsoft.com/office/powerpoint/2010/main" val="3860758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E738B-4762-A143-AC8E-0699099233BA}" type="slidenum">
              <a:rPr lang="en-US" smtClean="0"/>
              <a:t>18</a:t>
            </a:fld>
            <a:endParaRPr lang="en-US"/>
          </a:p>
        </p:txBody>
      </p:sp>
    </p:spTree>
    <p:extLst>
      <p:ext uri="{BB962C8B-B14F-4D97-AF65-F5344CB8AC3E}">
        <p14:creationId xmlns:p14="http://schemas.microsoft.com/office/powerpoint/2010/main" val="2362805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E738B-4762-A143-AC8E-0699099233BA}" type="slidenum">
              <a:rPr lang="en-US" smtClean="0"/>
              <a:t>19</a:t>
            </a:fld>
            <a:endParaRPr lang="en-US"/>
          </a:p>
        </p:txBody>
      </p:sp>
    </p:spTree>
    <p:extLst>
      <p:ext uri="{BB962C8B-B14F-4D97-AF65-F5344CB8AC3E}">
        <p14:creationId xmlns:p14="http://schemas.microsoft.com/office/powerpoint/2010/main" val="3839064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E738B-4762-A143-AC8E-0699099233BA}" type="slidenum">
              <a:rPr lang="en-US" smtClean="0"/>
              <a:t>20</a:t>
            </a:fld>
            <a:endParaRPr lang="en-US"/>
          </a:p>
        </p:txBody>
      </p:sp>
    </p:spTree>
    <p:extLst>
      <p:ext uri="{BB962C8B-B14F-4D97-AF65-F5344CB8AC3E}">
        <p14:creationId xmlns:p14="http://schemas.microsoft.com/office/powerpoint/2010/main" val="2167159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E738B-4762-A143-AC8E-0699099233BA}" type="slidenum">
              <a:rPr lang="en-US" smtClean="0"/>
              <a:t>21</a:t>
            </a:fld>
            <a:endParaRPr lang="en-US"/>
          </a:p>
        </p:txBody>
      </p:sp>
    </p:spTree>
    <p:extLst>
      <p:ext uri="{BB962C8B-B14F-4D97-AF65-F5344CB8AC3E}">
        <p14:creationId xmlns:p14="http://schemas.microsoft.com/office/powerpoint/2010/main" val="2517632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E738B-4762-A143-AC8E-0699099233BA}" type="slidenum">
              <a:rPr lang="en-US" smtClean="0"/>
              <a:t>22</a:t>
            </a:fld>
            <a:endParaRPr lang="en-US"/>
          </a:p>
        </p:txBody>
      </p:sp>
    </p:spTree>
    <p:extLst>
      <p:ext uri="{BB962C8B-B14F-4D97-AF65-F5344CB8AC3E}">
        <p14:creationId xmlns:p14="http://schemas.microsoft.com/office/powerpoint/2010/main" val="2125634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E738B-4762-A143-AC8E-0699099233BA}" type="slidenum">
              <a:rPr lang="en-US" smtClean="0"/>
              <a:t>3</a:t>
            </a:fld>
            <a:endParaRPr lang="en-US"/>
          </a:p>
        </p:txBody>
      </p:sp>
    </p:spTree>
    <p:extLst>
      <p:ext uri="{BB962C8B-B14F-4D97-AF65-F5344CB8AC3E}">
        <p14:creationId xmlns:p14="http://schemas.microsoft.com/office/powerpoint/2010/main" val="2784629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E738B-4762-A143-AC8E-0699099233BA}" type="slidenum">
              <a:rPr lang="en-US" smtClean="0"/>
              <a:t>23</a:t>
            </a:fld>
            <a:endParaRPr lang="en-US"/>
          </a:p>
        </p:txBody>
      </p:sp>
    </p:spTree>
    <p:extLst>
      <p:ext uri="{BB962C8B-B14F-4D97-AF65-F5344CB8AC3E}">
        <p14:creationId xmlns:p14="http://schemas.microsoft.com/office/powerpoint/2010/main" val="335843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E738B-4762-A143-AC8E-0699099233BA}" type="slidenum">
              <a:rPr lang="en-US" smtClean="0"/>
              <a:t>4</a:t>
            </a:fld>
            <a:endParaRPr lang="en-US"/>
          </a:p>
        </p:txBody>
      </p:sp>
    </p:spTree>
    <p:extLst>
      <p:ext uri="{BB962C8B-B14F-4D97-AF65-F5344CB8AC3E}">
        <p14:creationId xmlns:p14="http://schemas.microsoft.com/office/powerpoint/2010/main" val="1848288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E738B-4762-A143-AC8E-0699099233BA}" type="slidenum">
              <a:rPr lang="en-US" smtClean="0"/>
              <a:t>5</a:t>
            </a:fld>
            <a:endParaRPr lang="en-US"/>
          </a:p>
        </p:txBody>
      </p:sp>
    </p:spTree>
    <p:extLst>
      <p:ext uri="{BB962C8B-B14F-4D97-AF65-F5344CB8AC3E}">
        <p14:creationId xmlns:p14="http://schemas.microsoft.com/office/powerpoint/2010/main" val="3312498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BCE738B-4762-A143-AC8E-0699099233BA}" type="slidenum">
              <a:rPr lang="en-US" smtClean="0"/>
              <a:t>8</a:t>
            </a:fld>
            <a:endParaRPr lang="en-US"/>
          </a:p>
        </p:txBody>
      </p:sp>
    </p:spTree>
    <p:extLst>
      <p:ext uri="{BB962C8B-B14F-4D97-AF65-F5344CB8AC3E}">
        <p14:creationId xmlns:p14="http://schemas.microsoft.com/office/powerpoint/2010/main" val="4124850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E738B-4762-A143-AC8E-0699099233BA}" type="slidenum">
              <a:rPr lang="en-US" smtClean="0"/>
              <a:t>9</a:t>
            </a:fld>
            <a:endParaRPr lang="en-US"/>
          </a:p>
        </p:txBody>
      </p:sp>
    </p:spTree>
    <p:extLst>
      <p:ext uri="{BB962C8B-B14F-4D97-AF65-F5344CB8AC3E}">
        <p14:creationId xmlns:p14="http://schemas.microsoft.com/office/powerpoint/2010/main" val="1233042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E738B-4762-A143-AC8E-0699099233BA}" type="slidenum">
              <a:rPr lang="en-US" smtClean="0"/>
              <a:t>10</a:t>
            </a:fld>
            <a:endParaRPr lang="en-US"/>
          </a:p>
        </p:txBody>
      </p:sp>
    </p:spTree>
    <p:extLst>
      <p:ext uri="{BB962C8B-B14F-4D97-AF65-F5344CB8AC3E}">
        <p14:creationId xmlns:p14="http://schemas.microsoft.com/office/powerpoint/2010/main" val="2568261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E738B-4762-A143-AC8E-0699099233BA}" type="slidenum">
              <a:rPr lang="en-US" smtClean="0"/>
              <a:t>11</a:t>
            </a:fld>
            <a:endParaRPr lang="en-US"/>
          </a:p>
        </p:txBody>
      </p:sp>
    </p:spTree>
    <p:extLst>
      <p:ext uri="{BB962C8B-B14F-4D97-AF65-F5344CB8AC3E}">
        <p14:creationId xmlns:p14="http://schemas.microsoft.com/office/powerpoint/2010/main" val="3476460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CE738B-4762-A143-AC8E-0699099233BA}" type="slidenum">
              <a:rPr lang="en-US" smtClean="0"/>
              <a:t>12</a:t>
            </a:fld>
            <a:endParaRPr lang="en-US"/>
          </a:p>
        </p:txBody>
      </p:sp>
    </p:spTree>
    <p:extLst>
      <p:ext uri="{BB962C8B-B14F-4D97-AF65-F5344CB8AC3E}">
        <p14:creationId xmlns:p14="http://schemas.microsoft.com/office/powerpoint/2010/main" val="1502375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17D5E18-92B2-D84B-A039-1DB644028907}"/>
              </a:ext>
            </a:extLst>
          </p:cNvPr>
          <p:cNvSpPr>
            <a:spLocks noGrp="1"/>
          </p:cNvSpPr>
          <p:nvPr>
            <p:ph type="title" hasCustomPrompt="1"/>
          </p:nvPr>
        </p:nvSpPr>
        <p:spPr>
          <a:xfrm>
            <a:off x="1736452" y="2486515"/>
            <a:ext cx="7357672" cy="830263"/>
          </a:xfrm>
          <a:prstGeom prst="rect">
            <a:avLst/>
          </a:prstGeom>
        </p:spPr>
        <p:txBody>
          <a:bodyPr vert="horz" lIns="91440" tIns="45720" rIns="91440" bIns="45720" rtlCol="0" anchor="ctr">
            <a:normAutofit/>
          </a:bodyPr>
          <a:lstStyle>
            <a:lvl1pPr>
              <a:defRPr sz="3600" b="1" i="0">
                <a:latin typeface="Museo Sans Cond 700" panose="02000000000000000000" pitchFamily="2" charset="77"/>
              </a:defRPr>
            </a:lvl1pPr>
          </a:lstStyle>
          <a:p>
            <a:r>
              <a:rPr lang="en-US" dirty="0"/>
              <a:t>CLICK TO EDIT MASTER TITLE STYLE</a:t>
            </a:r>
          </a:p>
        </p:txBody>
      </p:sp>
      <p:sp>
        <p:nvSpPr>
          <p:cNvPr id="8" name="Text Placeholder 7">
            <a:extLst>
              <a:ext uri="{FF2B5EF4-FFF2-40B4-BE49-F238E27FC236}">
                <a16:creationId xmlns:a16="http://schemas.microsoft.com/office/drawing/2014/main" id="{11C2634A-05BC-304D-A7CC-AD86942B2367}"/>
              </a:ext>
            </a:extLst>
          </p:cNvPr>
          <p:cNvSpPr>
            <a:spLocks noGrp="1"/>
          </p:cNvSpPr>
          <p:nvPr>
            <p:ph type="body" sz="quarter" idx="10" hasCustomPrompt="1"/>
          </p:nvPr>
        </p:nvSpPr>
        <p:spPr>
          <a:xfrm>
            <a:off x="1736452" y="2253153"/>
            <a:ext cx="3133725" cy="233362"/>
          </a:xfrm>
          <a:prstGeom prst="rect">
            <a:avLst/>
          </a:prstGeom>
        </p:spPr>
        <p:txBody>
          <a:bodyPr>
            <a:noAutofit/>
          </a:bodyPr>
          <a:lstStyle>
            <a:lvl1pPr>
              <a:defRPr sz="1200" b="0" i="0">
                <a:latin typeface="Museo Sans 300" panose="02000000000000000000" pitchFamily="2" charset="77"/>
              </a:defRPr>
            </a:lvl1pPr>
          </a:lstStyle>
          <a:p>
            <a:pPr lvl="0"/>
            <a:r>
              <a:rPr lang="en-US" dirty="0"/>
              <a:t>MONTH DAY, YEAR</a:t>
            </a:r>
          </a:p>
        </p:txBody>
      </p:sp>
      <p:sp>
        <p:nvSpPr>
          <p:cNvPr id="10" name="Text Placeholder 9">
            <a:extLst>
              <a:ext uri="{FF2B5EF4-FFF2-40B4-BE49-F238E27FC236}">
                <a16:creationId xmlns:a16="http://schemas.microsoft.com/office/drawing/2014/main" id="{94DC9908-25F5-1E45-BB10-42C46F490B3A}"/>
              </a:ext>
            </a:extLst>
          </p:cNvPr>
          <p:cNvSpPr>
            <a:spLocks noGrp="1"/>
          </p:cNvSpPr>
          <p:nvPr>
            <p:ph type="body" sz="quarter" idx="11"/>
          </p:nvPr>
        </p:nvSpPr>
        <p:spPr>
          <a:xfrm>
            <a:off x="1736452" y="3333317"/>
            <a:ext cx="5187950" cy="652463"/>
          </a:xfrm>
          <a:prstGeom prst="rect">
            <a:avLst/>
          </a:prstGeom>
        </p:spPr>
        <p:txBody>
          <a:bodyPr>
            <a:normAutofit/>
          </a:bodyPr>
          <a:lstStyle>
            <a:lvl1pPr>
              <a:defRPr sz="1800" b="0" i="0">
                <a:latin typeface="Museo 300" panose="02000000000000000000" pitchFamily="2" charset="77"/>
                <a:cs typeface="Segoe UI" panose="020B0502040204020203" pitchFamily="34" charset="0"/>
              </a:defRPr>
            </a:lvl1pPr>
          </a:lstStyle>
          <a:p>
            <a:pPr lvl="0"/>
            <a:r>
              <a:rPr lang="en-US"/>
              <a:t>Click to edit Master text styles</a:t>
            </a:r>
          </a:p>
        </p:txBody>
      </p:sp>
    </p:spTree>
    <p:extLst>
      <p:ext uri="{BB962C8B-B14F-4D97-AF65-F5344CB8AC3E}">
        <p14:creationId xmlns:p14="http://schemas.microsoft.com/office/powerpoint/2010/main" val="245747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CC88CB7-7654-1D46-A222-CCFEA5908487}"/>
              </a:ext>
            </a:extLst>
          </p:cNvPr>
          <p:cNvSpPr>
            <a:spLocks noGrp="1"/>
          </p:cNvSpPr>
          <p:nvPr>
            <p:ph type="title" hasCustomPrompt="1"/>
          </p:nvPr>
        </p:nvSpPr>
        <p:spPr>
          <a:xfrm>
            <a:off x="1391012" y="964565"/>
            <a:ext cx="8768988" cy="488315"/>
          </a:xfrm>
          <a:prstGeom prst="rect">
            <a:avLst/>
          </a:prstGeom>
        </p:spPr>
        <p:txBody>
          <a:bodyPr/>
          <a:lstStyle>
            <a:lvl1pPr>
              <a:defRPr sz="3200" b="0" i="0">
                <a:solidFill>
                  <a:srgbClr val="49626C"/>
                </a:solidFill>
                <a:latin typeface="Museo 500" panose="02000000000000000000" pitchFamily="2" charset="77"/>
                <a:cs typeface="Segoe UI" panose="020B0502040204020203" pitchFamily="34" charset="0"/>
              </a:defRPr>
            </a:lvl1pPr>
          </a:lstStyle>
          <a:p>
            <a:r>
              <a:rPr lang="en-US" dirty="0"/>
              <a:t>Click to add your heading text here</a:t>
            </a:r>
          </a:p>
        </p:txBody>
      </p:sp>
      <p:sp>
        <p:nvSpPr>
          <p:cNvPr id="15" name="Text Placeholder 14">
            <a:extLst>
              <a:ext uri="{FF2B5EF4-FFF2-40B4-BE49-F238E27FC236}">
                <a16:creationId xmlns:a16="http://schemas.microsoft.com/office/drawing/2014/main" id="{39564B3E-D1AA-CD49-B12A-A8F0CAAD26C6}"/>
              </a:ext>
            </a:extLst>
          </p:cNvPr>
          <p:cNvSpPr>
            <a:spLocks noGrp="1"/>
          </p:cNvSpPr>
          <p:nvPr>
            <p:ph type="body" sz="quarter" idx="13" hasCustomPrompt="1"/>
          </p:nvPr>
        </p:nvSpPr>
        <p:spPr>
          <a:xfrm>
            <a:off x="1390650" y="1524000"/>
            <a:ext cx="8769350" cy="1544638"/>
          </a:xfrm>
          <a:prstGeom prst="rect">
            <a:avLst/>
          </a:prstGeom>
        </p:spPr>
        <p:txBody>
          <a:bodyPr/>
          <a:lstStyle>
            <a:lvl1pPr marL="0" indent="0">
              <a:buNone/>
              <a:defRPr sz="2400" b="0" i="0">
                <a:solidFill>
                  <a:schemeClr val="tx1">
                    <a:lumMod val="65000"/>
                    <a:lumOff val="35000"/>
                  </a:schemeClr>
                </a:solidFill>
                <a:latin typeface="Museo 300" panose="02000000000000000000" pitchFamily="2" charset="77"/>
                <a:cs typeface="Segoe UI" panose="020B0502040204020203" pitchFamily="34" charset="0"/>
              </a:defRPr>
            </a:lvl1pPr>
          </a:lstStyle>
          <a:p>
            <a:pPr lvl="0"/>
            <a:r>
              <a:rPr lang="en-US" dirty="0"/>
              <a:t>Add engaging top-line information here, such as an introduction, topic statement, etc.</a:t>
            </a:r>
          </a:p>
        </p:txBody>
      </p:sp>
      <p:sp>
        <p:nvSpPr>
          <p:cNvPr id="21" name="Text Placeholder 20">
            <a:extLst>
              <a:ext uri="{FF2B5EF4-FFF2-40B4-BE49-F238E27FC236}">
                <a16:creationId xmlns:a16="http://schemas.microsoft.com/office/drawing/2014/main" id="{EC15FA66-3122-8645-97B9-5B89A0C21CD3}"/>
              </a:ext>
            </a:extLst>
          </p:cNvPr>
          <p:cNvSpPr>
            <a:spLocks noGrp="1"/>
          </p:cNvSpPr>
          <p:nvPr>
            <p:ph type="body" sz="quarter" idx="14" hasCustomPrompt="1"/>
          </p:nvPr>
        </p:nvSpPr>
        <p:spPr>
          <a:xfrm>
            <a:off x="1390650" y="3159125"/>
            <a:ext cx="8769350" cy="2124075"/>
          </a:xfrm>
          <a:prstGeom prst="rect">
            <a:avLst/>
          </a:prstGeom>
        </p:spPr>
        <p:txBody>
          <a:bodyPr/>
          <a:lstStyle>
            <a:lvl1pPr marL="0" indent="0">
              <a:lnSpc>
                <a:spcPts val="2220"/>
              </a:lnSpc>
              <a:buNone/>
              <a:defRPr lang="en-US" sz="1600" b="0" i="0" smtClean="0">
                <a:solidFill>
                  <a:schemeClr val="tx1"/>
                </a:solidFill>
                <a:effectLst/>
                <a:latin typeface="Museo Sans 300" panose="02000000000000000000" pitchFamily="2" charset="77"/>
              </a:defRPr>
            </a:lvl1pPr>
            <a:lvl2pPr marL="457200" indent="0">
              <a:buNone/>
              <a:defRPr sz="1800" b="0" i="0">
                <a:solidFill>
                  <a:schemeClr val="bg1"/>
                </a:solidFill>
                <a:latin typeface="Segoe UI" panose="020B0502040204020203" pitchFamily="34" charset="0"/>
                <a:cs typeface="Segoe UI" panose="020B0502040204020203" pitchFamily="34" charset="0"/>
              </a:defRPr>
            </a:lvl2pPr>
            <a:lvl3pPr marL="914400" indent="0">
              <a:buNone/>
              <a:defRPr sz="1600" b="0" i="0">
                <a:solidFill>
                  <a:schemeClr val="bg1"/>
                </a:solidFill>
                <a:latin typeface="Segoe UI" panose="020B0502040204020203" pitchFamily="34" charset="0"/>
                <a:cs typeface="Segoe UI" panose="020B0502040204020203" pitchFamily="34" charset="0"/>
              </a:defRPr>
            </a:lvl3pPr>
            <a:lvl4pPr marL="1371600" indent="0">
              <a:buNone/>
              <a:defRPr sz="1400" b="0" i="0">
                <a:solidFill>
                  <a:schemeClr val="bg1"/>
                </a:solidFill>
                <a:latin typeface="Segoe UI" panose="020B0502040204020203" pitchFamily="34" charset="0"/>
                <a:cs typeface="Segoe UI" panose="020B0502040204020203" pitchFamily="34" charset="0"/>
              </a:defRPr>
            </a:lvl4pPr>
            <a:lvl5pPr marL="1828800" indent="0">
              <a:buNone/>
              <a:defRPr sz="1400" b="0" i="0">
                <a:solidFill>
                  <a:schemeClr val="bg1"/>
                </a:solidFill>
                <a:latin typeface="Segoe UI" panose="020B0502040204020203" pitchFamily="34" charset="0"/>
                <a:cs typeface="Segoe UI" panose="020B05020402040202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3" name="Text Placeholder 22">
            <a:extLst>
              <a:ext uri="{FF2B5EF4-FFF2-40B4-BE49-F238E27FC236}">
                <a16:creationId xmlns:a16="http://schemas.microsoft.com/office/drawing/2014/main" id="{5D38B4E9-3E5D-FC4B-BF1C-597BC1FE1F93}"/>
              </a:ext>
            </a:extLst>
          </p:cNvPr>
          <p:cNvSpPr>
            <a:spLocks noGrp="1"/>
          </p:cNvSpPr>
          <p:nvPr>
            <p:ph type="body" sz="quarter" idx="15" hasCustomPrompt="1"/>
          </p:nvPr>
        </p:nvSpPr>
        <p:spPr>
          <a:xfrm>
            <a:off x="1390650" y="342987"/>
            <a:ext cx="3467463" cy="233363"/>
          </a:xfrm>
          <a:prstGeom prst="rect">
            <a:avLst/>
          </a:prstGeom>
        </p:spPr>
        <p:txBody>
          <a:bodyPr/>
          <a:lstStyle>
            <a:lvl1pPr marL="0" indent="0">
              <a:buNone/>
              <a:defRPr sz="1200" b="0" i="0">
                <a:solidFill>
                  <a:srgbClr val="9BA5AB"/>
                </a:solidFill>
                <a:latin typeface="Museo Sans 300" panose="02000000000000000000" pitchFamily="2" charset="77"/>
                <a:cs typeface="Segoe UI" panose="020B0502040204020203" pitchFamily="34" charset="0"/>
              </a:defRPr>
            </a:lvl1pPr>
          </a:lstStyle>
          <a:p>
            <a:pPr lvl="0"/>
            <a:r>
              <a:rPr lang="en-US" dirty="0"/>
              <a:t>SECTION NAME</a:t>
            </a:r>
          </a:p>
        </p:txBody>
      </p:sp>
    </p:spTree>
    <p:extLst>
      <p:ext uri="{BB962C8B-B14F-4D97-AF65-F5344CB8AC3E}">
        <p14:creationId xmlns:p14="http://schemas.microsoft.com/office/powerpoint/2010/main" val="187882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CC88CB7-7654-1D46-A222-CCFEA5908487}"/>
              </a:ext>
            </a:extLst>
          </p:cNvPr>
          <p:cNvSpPr>
            <a:spLocks noGrp="1"/>
          </p:cNvSpPr>
          <p:nvPr>
            <p:ph type="title" hasCustomPrompt="1"/>
          </p:nvPr>
        </p:nvSpPr>
        <p:spPr>
          <a:xfrm>
            <a:off x="1391012" y="964565"/>
            <a:ext cx="8768988" cy="488315"/>
          </a:xfrm>
          <a:prstGeom prst="rect">
            <a:avLst/>
          </a:prstGeom>
        </p:spPr>
        <p:txBody>
          <a:bodyPr/>
          <a:lstStyle>
            <a:lvl1pPr>
              <a:defRPr sz="3200" b="0" i="0">
                <a:solidFill>
                  <a:srgbClr val="49626C"/>
                </a:solidFill>
                <a:latin typeface="Museo 500" panose="02000000000000000000" pitchFamily="2" charset="77"/>
                <a:cs typeface="Segoe UI" panose="020B0502040204020203" pitchFamily="34" charset="0"/>
              </a:defRPr>
            </a:lvl1pPr>
          </a:lstStyle>
          <a:p>
            <a:r>
              <a:rPr lang="en-US" dirty="0"/>
              <a:t>Click to add your heading text here</a:t>
            </a:r>
          </a:p>
        </p:txBody>
      </p:sp>
      <p:sp>
        <p:nvSpPr>
          <p:cNvPr id="21" name="Text Placeholder 20">
            <a:extLst>
              <a:ext uri="{FF2B5EF4-FFF2-40B4-BE49-F238E27FC236}">
                <a16:creationId xmlns:a16="http://schemas.microsoft.com/office/drawing/2014/main" id="{EC15FA66-3122-8645-97B9-5B89A0C21CD3}"/>
              </a:ext>
            </a:extLst>
          </p:cNvPr>
          <p:cNvSpPr>
            <a:spLocks noGrp="1"/>
          </p:cNvSpPr>
          <p:nvPr>
            <p:ph type="body" sz="quarter" idx="14" hasCustomPrompt="1"/>
          </p:nvPr>
        </p:nvSpPr>
        <p:spPr>
          <a:xfrm>
            <a:off x="1390649" y="2458721"/>
            <a:ext cx="4218941" cy="2824480"/>
          </a:xfrm>
          <a:prstGeom prst="rect">
            <a:avLst/>
          </a:prstGeom>
        </p:spPr>
        <p:txBody>
          <a:bodyPr/>
          <a:lstStyle>
            <a:lvl1pPr marL="0" indent="0">
              <a:lnSpc>
                <a:spcPts val="2220"/>
              </a:lnSpc>
              <a:buNone/>
              <a:defRPr lang="en-US" sz="1600" b="0" i="0" smtClean="0">
                <a:solidFill>
                  <a:schemeClr val="tx1"/>
                </a:solidFill>
                <a:effectLst/>
                <a:latin typeface="Museo Sans 300" panose="02000000000000000000" pitchFamily="2" charset="77"/>
              </a:defRPr>
            </a:lvl1pPr>
            <a:lvl2pPr marL="457200" indent="0">
              <a:buNone/>
              <a:defRPr sz="1800" b="0" i="0">
                <a:solidFill>
                  <a:schemeClr val="bg1"/>
                </a:solidFill>
                <a:latin typeface="Segoe UI" panose="020B0502040204020203" pitchFamily="34" charset="0"/>
                <a:cs typeface="Segoe UI" panose="020B0502040204020203" pitchFamily="34" charset="0"/>
              </a:defRPr>
            </a:lvl2pPr>
            <a:lvl3pPr marL="914400" indent="0">
              <a:buNone/>
              <a:defRPr sz="1600" b="0" i="0">
                <a:solidFill>
                  <a:schemeClr val="bg1"/>
                </a:solidFill>
                <a:latin typeface="Segoe UI" panose="020B0502040204020203" pitchFamily="34" charset="0"/>
                <a:cs typeface="Segoe UI" panose="020B0502040204020203" pitchFamily="34" charset="0"/>
              </a:defRPr>
            </a:lvl3pPr>
            <a:lvl4pPr marL="1371600" indent="0">
              <a:buNone/>
              <a:defRPr sz="1400" b="0" i="0">
                <a:solidFill>
                  <a:schemeClr val="bg1"/>
                </a:solidFill>
                <a:latin typeface="Segoe UI" panose="020B0502040204020203" pitchFamily="34" charset="0"/>
                <a:cs typeface="Segoe UI" panose="020B0502040204020203" pitchFamily="34" charset="0"/>
              </a:defRPr>
            </a:lvl4pPr>
            <a:lvl5pPr marL="1828800" indent="0">
              <a:buNone/>
              <a:defRPr sz="1400" b="0" i="0">
                <a:solidFill>
                  <a:schemeClr val="bg1"/>
                </a:solidFill>
                <a:latin typeface="Segoe UI" panose="020B0502040204020203" pitchFamily="34" charset="0"/>
                <a:cs typeface="Segoe UI" panose="020B05020402040202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3" name="Text Placeholder 22">
            <a:extLst>
              <a:ext uri="{FF2B5EF4-FFF2-40B4-BE49-F238E27FC236}">
                <a16:creationId xmlns:a16="http://schemas.microsoft.com/office/drawing/2014/main" id="{5D38B4E9-3E5D-FC4B-BF1C-597BC1FE1F93}"/>
              </a:ext>
            </a:extLst>
          </p:cNvPr>
          <p:cNvSpPr>
            <a:spLocks noGrp="1"/>
          </p:cNvSpPr>
          <p:nvPr>
            <p:ph type="body" sz="quarter" idx="15" hasCustomPrompt="1"/>
          </p:nvPr>
        </p:nvSpPr>
        <p:spPr>
          <a:xfrm>
            <a:off x="1390650" y="342987"/>
            <a:ext cx="3467463" cy="233363"/>
          </a:xfrm>
          <a:prstGeom prst="rect">
            <a:avLst/>
          </a:prstGeom>
        </p:spPr>
        <p:txBody>
          <a:bodyPr/>
          <a:lstStyle>
            <a:lvl1pPr marL="0" indent="0">
              <a:buNone/>
              <a:defRPr sz="1200" b="0" i="0">
                <a:solidFill>
                  <a:srgbClr val="9BA5AB"/>
                </a:solidFill>
                <a:latin typeface="Museo Sans 300" panose="02000000000000000000" pitchFamily="2" charset="77"/>
                <a:cs typeface="Segoe UI" panose="020B0502040204020203" pitchFamily="34" charset="0"/>
              </a:defRPr>
            </a:lvl1pPr>
          </a:lstStyle>
          <a:p>
            <a:pPr lvl="0"/>
            <a:r>
              <a:rPr lang="en-US" dirty="0"/>
              <a:t>SECTION NAME</a:t>
            </a:r>
          </a:p>
        </p:txBody>
      </p:sp>
      <p:sp>
        <p:nvSpPr>
          <p:cNvPr id="6" name="Text Placeholder 20">
            <a:extLst>
              <a:ext uri="{FF2B5EF4-FFF2-40B4-BE49-F238E27FC236}">
                <a16:creationId xmlns:a16="http://schemas.microsoft.com/office/drawing/2014/main" id="{F7848C5F-DE2E-E748-A1E7-7EFFB0ACBAB3}"/>
              </a:ext>
            </a:extLst>
          </p:cNvPr>
          <p:cNvSpPr>
            <a:spLocks noGrp="1"/>
          </p:cNvSpPr>
          <p:nvPr>
            <p:ph type="body" sz="quarter" idx="16" hasCustomPrompt="1"/>
          </p:nvPr>
        </p:nvSpPr>
        <p:spPr>
          <a:xfrm>
            <a:off x="5941059" y="2458721"/>
            <a:ext cx="4218941" cy="2824480"/>
          </a:xfrm>
          <a:prstGeom prst="rect">
            <a:avLst/>
          </a:prstGeom>
        </p:spPr>
        <p:txBody>
          <a:bodyPr/>
          <a:lstStyle>
            <a:lvl1pPr marL="0" indent="0">
              <a:lnSpc>
                <a:spcPts val="2220"/>
              </a:lnSpc>
              <a:buNone/>
              <a:defRPr lang="en-US" sz="1600" b="0" i="0" smtClean="0">
                <a:solidFill>
                  <a:schemeClr val="tx1"/>
                </a:solidFill>
                <a:effectLst/>
                <a:latin typeface="Museo Sans 300" panose="02000000000000000000" pitchFamily="2" charset="77"/>
              </a:defRPr>
            </a:lvl1pPr>
            <a:lvl2pPr marL="457200" indent="0">
              <a:buNone/>
              <a:defRPr sz="1800" b="0" i="0">
                <a:solidFill>
                  <a:schemeClr val="bg1"/>
                </a:solidFill>
                <a:latin typeface="Segoe UI" panose="020B0502040204020203" pitchFamily="34" charset="0"/>
                <a:cs typeface="Segoe UI" panose="020B0502040204020203" pitchFamily="34" charset="0"/>
              </a:defRPr>
            </a:lvl2pPr>
            <a:lvl3pPr marL="914400" indent="0">
              <a:buNone/>
              <a:defRPr sz="1600" b="0" i="0">
                <a:solidFill>
                  <a:schemeClr val="bg1"/>
                </a:solidFill>
                <a:latin typeface="Segoe UI" panose="020B0502040204020203" pitchFamily="34" charset="0"/>
                <a:cs typeface="Segoe UI" panose="020B0502040204020203" pitchFamily="34" charset="0"/>
              </a:defRPr>
            </a:lvl3pPr>
            <a:lvl4pPr marL="1371600" indent="0">
              <a:buNone/>
              <a:defRPr sz="1400" b="0" i="0">
                <a:solidFill>
                  <a:schemeClr val="bg1"/>
                </a:solidFill>
                <a:latin typeface="Segoe UI" panose="020B0502040204020203" pitchFamily="34" charset="0"/>
                <a:cs typeface="Segoe UI" panose="020B0502040204020203" pitchFamily="34" charset="0"/>
              </a:defRPr>
            </a:lvl4pPr>
            <a:lvl5pPr marL="1828800" indent="0">
              <a:buNone/>
              <a:defRPr sz="1400" b="0" i="0">
                <a:solidFill>
                  <a:schemeClr val="bg1"/>
                </a:solidFill>
                <a:latin typeface="Segoe UI" panose="020B0502040204020203" pitchFamily="34" charset="0"/>
                <a:cs typeface="Segoe UI" panose="020B05020402040202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141060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CC88CB7-7654-1D46-A222-CCFEA5908487}"/>
              </a:ext>
            </a:extLst>
          </p:cNvPr>
          <p:cNvSpPr>
            <a:spLocks noGrp="1"/>
          </p:cNvSpPr>
          <p:nvPr>
            <p:ph type="title" hasCustomPrompt="1"/>
          </p:nvPr>
        </p:nvSpPr>
        <p:spPr>
          <a:xfrm>
            <a:off x="1391012" y="964565"/>
            <a:ext cx="8768988" cy="488315"/>
          </a:xfrm>
          <a:prstGeom prst="rect">
            <a:avLst/>
          </a:prstGeom>
        </p:spPr>
        <p:txBody>
          <a:bodyPr/>
          <a:lstStyle>
            <a:lvl1pPr>
              <a:defRPr sz="3200" b="0" i="0">
                <a:solidFill>
                  <a:srgbClr val="49626C"/>
                </a:solidFill>
                <a:latin typeface="Museo 500" panose="02000000000000000000" pitchFamily="2" charset="77"/>
                <a:cs typeface="Segoe UI" panose="020B0502040204020203" pitchFamily="34" charset="0"/>
              </a:defRPr>
            </a:lvl1pPr>
          </a:lstStyle>
          <a:p>
            <a:r>
              <a:rPr lang="en-US" dirty="0"/>
              <a:t>Click to add your heading text here</a:t>
            </a:r>
          </a:p>
        </p:txBody>
      </p:sp>
      <p:sp>
        <p:nvSpPr>
          <p:cNvPr id="21" name="Text Placeholder 20">
            <a:extLst>
              <a:ext uri="{FF2B5EF4-FFF2-40B4-BE49-F238E27FC236}">
                <a16:creationId xmlns:a16="http://schemas.microsoft.com/office/drawing/2014/main" id="{EC15FA66-3122-8645-97B9-5B89A0C21CD3}"/>
              </a:ext>
            </a:extLst>
          </p:cNvPr>
          <p:cNvSpPr>
            <a:spLocks noGrp="1"/>
          </p:cNvSpPr>
          <p:nvPr>
            <p:ph type="body" sz="quarter" idx="14" hasCustomPrompt="1"/>
          </p:nvPr>
        </p:nvSpPr>
        <p:spPr>
          <a:xfrm>
            <a:off x="1390649" y="2458721"/>
            <a:ext cx="5233671" cy="2824480"/>
          </a:xfrm>
          <a:prstGeom prst="rect">
            <a:avLst/>
          </a:prstGeom>
        </p:spPr>
        <p:txBody>
          <a:bodyPr/>
          <a:lstStyle>
            <a:lvl1pPr marL="0" indent="0">
              <a:lnSpc>
                <a:spcPts val="2220"/>
              </a:lnSpc>
              <a:buNone/>
              <a:defRPr lang="en-US" sz="1600" b="0" i="0" smtClean="0">
                <a:solidFill>
                  <a:schemeClr val="tx1"/>
                </a:solidFill>
                <a:effectLst/>
                <a:latin typeface="Museo Sans 300" panose="02000000000000000000" pitchFamily="2" charset="77"/>
              </a:defRPr>
            </a:lvl1pPr>
            <a:lvl2pPr marL="457200" indent="0">
              <a:buNone/>
              <a:defRPr sz="1800" b="0" i="0">
                <a:solidFill>
                  <a:schemeClr val="bg1"/>
                </a:solidFill>
                <a:latin typeface="Segoe UI" panose="020B0502040204020203" pitchFamily="34" charset="0"/>
                <a:cs typeface="Segoe UI" panose="020B0502040204020203" pitchFamily="34" charset="0"/>
              </a:defRPr>
            </a:lvl2pPr>
            <a:lvl3pPr marL="914400" indent="0">
              <a:buNone/>
              <a:defRPr sz="1600" b="0" i="0">
                <a:solidFill>
                  <a:schemeClr val="bg1"/>
                </a:solidFill>
                <a:latin typeface="Segoe UI" panose="020B0502040204020203" pitchFamily="34" charset="0"/>
                <a:cs typeface="Segoe UI" panose="020B0502040204020203" pitchFamily="34" charset="0"/>
              </a:defRPr>
            </a:lvl3pPr>
            <a:lvl4pPr marL="1371600" indent="0">
              <a:buNone/>
              <a:defRPr sz="1400" b="0" i="0">
                <a:solidFill>
                  <a:schemeClr val="bg1"/>
                </a:solidFill>
                <a:latin typeface="Segoe UI" panose="020B0502040204020203" pitchFamily="34" charset="0"/>
                <a:cs typeface="Segoe UI" panose="020B0502040204020203" pitchFamily="34" charset="0"/>
              </a:defRPr>
            </a:lvl4pPr>
            <a:lvl5pPr marL="1828800" indent="0">
              <a:buNone/>
              <a:defRPr sz="1400" b="0" i="0">
                <a:solidFill>
                  <a:schemeClr val="bg1"/>
                </a:solidFill>
                <a:latin typeface="Segoe UI" panose="020B0502040204020203" pitchFamily="34" charset="0"/>
                <a:cs typeface="Segoe UI" panose="020B05020402040202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3" name="Text Placeholder 22">
            <a:extLst>
              <a:ext uri="{FF2B5EF4-FFF2-40B4-BE49-F238E27FC236}">
                <a16:creationId xmlns:a16="http://schemas.microsoft.com/office/drawing/2014/main" id="{5D38B4E9-3E5D-FC4B-BF1C-597BC1FE1F93}"/>
              </a:ext>
            </a:extLst>
          </p:cNvPr>
          <p:cNvSpPr>
            <a:spLocks noGrp="1"/>
          </p:cNvSpPr>
          <p:nvPr>
            <p:ph type="body" sz="quarter" idx="15" hasCustomPrompt="1"/>
          </p:nvPr>
        </p:nvSpPr>
        <p:spPr>
          <a:xfrm>
            <a:off x="1390650" y="342987"/>
            <a:ext cx="3467463" cy="233363"/>
          </a:xfrm>
          <a:prstGeom prst="rect">
            <a:avLst/>
          </a:prstGeom>
        </p:spPr>
        <p:txBody>
          <a:bodyPr/>
          <a:lstStyle>
            <a:lvl1pPr marL="0" indent="0">
              <a:buNone/>
              <a:defRPr sz="1200" b="0" i="0">
                <a:solidFill>
                  <a:srgbClr val="9BA5AB"/>
                </a:solidFill>
                <a:latin typeface="Museo Sans 300" panose="02000000000000000000" pitchFamily="2" charset="77"/>
                <a:cs typeface="Segoe UI" panose="020B0502040204020203" pitchFamily="34" charset="0"/>
              </a:defRPr>
            </a:lvl1pPr>
          </a:lstStyle>
          <a:p>
            <a:pPr lvl="0"/>
            <a:r>
              <a:rPr lang="en-US" dirty="0"/>
              <a:t>SECTION NAME</a:t>
            </a:r>
          </a:p>
        </p:txBody>
      </p:sp>
      <p:sp>
        <p:nvSpPr>
          <p:cNvPr id="6" name="Text Placeholder 20">
            <a:extLst>
              <a:ext uri="{FF2B5EF4-FFF2-40B4-BE49-F238E27FC236}">
                <a16:creationId xmlns:a16="http://schemas.microsoft.com/office/drawing/2014/main" id="{F7848C5F-DE2E-E748-A1E7-7EFFB0ACBAB3}"/>
              </a:ext>
            </a:extLst>
          </p:cNvPr>
          <p:cNvSpPr>
            <a:spLocks noGrp="1"/>
          </p:cNvSpPr>
          <p:nvPr>
            <p:ph type="body" sz="quarter" idx="16" hasCustomPrompt="1"/>
          </p:nvPr>
        </p:nvSpPr>
        <p:spPr>
          <a:xfrm>
            <a:off x="8067040" y="2458721"/>
            <a:ext cx="2092960" cy="2824480"/>
          </a:xfrm>
          <a:prstGeom prst="rect">
            <a:avLst/>
          </a:prstGeom>
        </p:spPr>
        <p:txBody>
          <a:bodyPr/>
          <a:lstStyle>
            <a:lvl1pPr marL="0" indent="0">
              <a:lnSpc>
                <a:spcPts val="1640"/>
              </a:lnSpc>
              <a:buNone/>
              <a:defRPr lang="en-US" sz="1200" b="0" i="0" smtClean="0">
                <a:solidFill>
                  <a:srgbClr val="9BA5AB"/>
                </a:solidFill>
                <a:effectLst/>
                <a:latin typeface="Museo Sans 100" panose="02000000000000000000" pitchFamily="2" charset="77"/>
              </a:defRPr>
            </a:lvl1pPr>
            <a:lvl2pPr marL="457200" indent="0">
              <a:buNone/>
              <a:defRPr sz="1800" b="0" i="0">
                <a:solidFill>
                  <a:schemeClr val="bg1"/>
                </a:solidFill>
                <a:latin typeface="Segoe UI" panose="020B0502040204020203" pitchFamily="34" charset="0"/>
                <a:cs typeface="Segoe UI" panose="020B0502040204020203" pitchFamily="34" charset="0"/>
              </a:defRPr>
            </a:lvl2pPr>
            <a:lvl3pPr marL="914400" indent="0">
              <a:buNone/>
              <a:defRPr sz="1600" b="0" i="0">
                <a:solidFill>
                  <a:schemeClr val="bg1"/>
                </a:solidFill>
                <a:latin typeface="Segoe UI" panose="020B0502040204020203" pitchFamily="34" charset="0"/>
                <a:cs typeface="Segoe UI" panose="020B0502040204020203" pitchFamily="34" charset="0"/>
              </a:defRPr>
            </a:lvl3pPr>
            <a:lvl4pPr marL="1371600" indent="0">
              <a:buNone/>
              <a:defRPr sz="1400" b="0" i="0">
                <a:solidFill>
                  <a:schemeClr val="bg1"/>
                </a:solidFill>
                <a:latin typeface="Segoe UI" panose="020B0502040204020203" pitchFamily="34" charset="0"/>
                <a:cs typeface="Segoe UI" panose="020B0502040204020203" pitchFamily="34" charset="0"/>
              </a:defRPr>
            </a:lvl4pPr>
            <a:lvl5pPr marL="1828800" indent="0">
              <a:buNone/>
              <a:defRPr sz="1400" b="0" i="0">
                <a:solidFill>
                  <a:schemeClr val="bg1"/>
                </a:solidFill>
                <a:latin typeface="Segoe UI" panose="020B0502040204020203" pitchFamily="34" charset="0"/>
                <a:cs typeface="Segoe UI" panose="020B05020402040202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pic>
        <p:nvPicPr>
          <p:cNvPr id="4" name="Picture 3">
            <a:extLst>
              <a:ext uri="{FF2B5EF4-FFF2-40B4-BE49-F238E27FC236}">
                <a16:creationId xmlns:a16="http://schemas.microsoft.com/office/drawing/2014/main" id="{96142493-0744-1544-AA84-ECF47753766F}"/>
              </a:ext>
            </a:extLst>
          </p:cNvPr>
          <p:cNvPicPr>
            <a:picLocks noChangeAspect="1"/>
          </p:cNvPicPr>
          <p:nvPr userDrawn="1"/>
        </p:nvPicPr>
        <p:blipFill>
          <a:blip r:embed="rId2"/>
          <a:stretch>
            <a:fillRect/>
          </a:stretch>
        </p:blipFill>
        <p:spPr>
          <a:xfrm>
            <a:off x="7362190" y="2458721"/>
            <a:ext cx="495300" cy="495300"/>
          </a:xfrm>
          <a:prstGeom prst="rect">
            <a:avLst/>
          </a:prstGeom>
        </p:spPr>
      </p:pic>
    </p:spTree>
    <p:extLst>
      <p:ext uri="{BB962C8B-B14F-4D97-AF65-F5344CB8AC3E}">
        <p14:creationId xmlns:p14="http://schemas.microsoft.com/office/powerpoint/2010/main" val="733235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5D38B4E9-3E5D-FC4B-BF1C-597BC1FE1F93}"/>
              </a:ext>
            </a:extLst>
          </p:cNvPr>
          <p:cNvSpPr>
            <a:spLocks noGrp="1"/>
          </p:cNvSpPr>
          <p:nvPr>
            <p:ph type="body" sz="quarter" idx="15" hasCustomPrompt="1"/>
          </p:nvPr>
        </p:nvSpPr>
        <p:spPr>
          <a:xfrm>
            <a:off x="1390650" y="342987"/>
            <a:ext cx="3467463" cy="233363"/>
          </a:xfrm>
          <a:prstGeom prst="rect">
            <a:avLst/>
          </a:prstGeom>
        </p:spPr>
        <p:txBody>
          <a:bodyPr/>
          <a:lstStyle>
            <a:lvl1pPr marL="0" indent="0">
              <a:buNone/>
              <a:defRPr sz="1200" b="0" i="0">
                <a:solidFill>
                  <a:srgbClr val="9BA5AB"/>
                </a:solidFill>
                <a:latin typeface="Museo Sans 300" panose="02000000000000000000" pitchFamily="2" charset="77"/>
                <a:cs typeface="Segoe UI" panose="020B0502040204020203" pitchFamily="34" charset="0"/>
              </a:defRPr>
            </a:lvl1pPr>
          </a:lstStyle>
          <a:p>
            <a:pPr lvl="0"/>
            <a:r>
              <a:rPr lang="en-US" dirty="0"/>
              <a:t>SECTION NAME</a:t>
            </a:r>
          </a:p>
        </p:txBody>
      </p:sp>
      <p:sp>
        <p:nvSpPr>
          <p:cNvPr id="6" name="Text Placeholder 22">
            <a:extLst>
              <a:ext uri="{FF2B5EF4-FFF2-40B4-BE49-F238E27FC236}">
                <a16:creationId xmlns:a16="http://schemas.microsoft.com/office/drawing/2014/main" id="{2DCF727E-8891-6248-A6F9-6E99B04D10D8}"/>
              </a:ext>
            </a:extLst>
          </p:cNvPr>
          <p:cNvSpPr>
            <a:spLocks noGrp="1"/>
          </p:cNvSpPr>
          <p:nvPr>
            <p:ph type="body" sz="quarter" idx="16" hasCustomPrompt="1"/>
          </p:nvPr>
        </p:nvSpPr>
        <p:spPr>
          <a:xfrm>
            <a:off x="1390650" y="4856798"/>
            <a:ext cx="3467463" cy="233363"/>
          </a:xfrm>
          <a:prstGeom prst="rect">
            <a:avLst/>
          </a:prstGeom>
        </p:spPr>
        <p:txBody>
          <a:bodyPr/>
          <a:lstStyle>
            <a:lvl1pPr marL="0" indent="0">
              <a:buNone/>
              <a:defRPr sz="1200" b="0" i="0">
                <a:solidFill>
                  <a:srgbClr val="9BA5AB"/>
                </a:solidFill>
                <a:latin typeface="Museo Sans 300" panose="02000000000000000000" pitchFamily="2" charset="77"/>
                <a:cs typeface="Segoe UI" panose="020B0502040204020203" pitchFamily="34" charset="0"/>
              </a:defRPr>
            </a:lvl1pPr>
          </a:lstStyle>
          <a:p>
            <a:pPr lvl="0"/>
            <a:r>
              <a:rPr lang="en-US" dirty="0"/>
              <a:t>-PERSON QUOTED</a:t>
            </a:r>
          </a:p>
        </p:txBody>
      </p:sp>
      <p:pic>
        <p:nvPicPr>
          <p:cNvPr id="7" name="Picture 6">
            <a:extLst>
              <a:ext uri="{FF2B5EF4-FFF2-40B4-BE49-F238E27FC236}">
                <a16:creationId xmlns:a16="http://schemas.microsoft.com/office/drawing/2014/main" id="{2A353196-F8DE-994F-B132-992496F16441}"/>
              </a:ext>
            </a:extLst>
          </p:cNvPr>
          <p:cNvPicPr>
            <a:picLocks noChangeAspect="1"/>
          </p:cNvPicPr>
          <p:nvPr userDrawn="1"/>
        </p:nvPicPr>
        <p:blipFill rotWithShape="1">
          <a:blip r:embed="rId2"/>
          <a:srcRect t="4" r="26415" b="-319328"/>
          <a:stretch/>
        </p:blipFill>
        <p:spPr>
          <a:xfrm rot="5400000">
            <a:off x="-706756" y="3226437"/>
            <a:ext cx="3566162" cy="161289"/>
          </a:xfrm>
          <a:prstGeom prst="rect">
            <a:avLst/>
          </a:prstGeom>
        </p:spPr>
      </p:pic>
      <p:sp>
        <p:nvSpPr>
          <p:cNvPr id="4" name="Text Placeholder 3">
            <a:extLst>
              <a:ext uri="{FF2B5EF4-FFF2-40B4-BE49-F238E27FC236}">
                <a16:creationId xmlns:a16="http://schemas.microsoft.com/office/drawing/2014/main" id="{472C9FC5-5B1C-4D4F-B974-33DC48D22B54}"/>
              </a:ext>
            </a:extLst>
          </p:cNvPr>
          <p:cNvSpPr>
            <a:spLocks noGrp="1"/>
          </p:cNvSpPr>
          <p:nvPr>
            <p:ph type="body" sz="quarter" idx="17" hasCustomPrompt="1"/>
          </p:nvPr>
        </p:nvSpPr>
        <p:spPr>
          <a:xfrm>
            <a:off x="1390650" y="1524000"/>
            <a:ext cx="8099425" cy="3179763"/>
          </a:xfrm>
          <a:prstGeom prst="rect">
            <a:avLst/>
          </a:prstGeom>
        </p:spPr>
        <p:txBody>
          <a:bodyPr/>
          <a:lstStyle>
            <a:lvl1pPr marL="0" indent="0">
              <a:buNone/>
              <a:defRPr sz="2400" b="0" i="0">
                <a:solidFill>
                  <a:srgbClr val="49626C"/>
                </a:solidFill>
                <a:latin typeface="Museo 300" panose="02000000000000000000" pitchFamily="2" charset="77"/>
              </a:defRPr>
            </a:lvl1pPr>
          </a:lstStyle>
          <a:p>
            <a:pPr lvl="0"/>
            <a:r>
              <a:rPr lang="en-US" dirty="0"/>
              <a:t>“Add engaging quote here.”</a:t>
            </a:r>
          </a:p>
        </p:txBody>
      </p:sp>
    </p:spTree>
    <p:extLst>
      <p:ext uri="{BB962C8B-B14F-4D97-AF65-F5344CB8AC3E}">
        <p14:creationId xmlns:p14="http://schemas.microsoft.com/office/powerpoint/2010/main" val="394411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0">
            <a:extLst>
              <a:ext uri="{FF2B5EF4-FFF2-40B4-BE49-F238E27FC236}">
                <a16:creationId xmlns:a16="http://schemas.microsoft.com/office/drawing/2014/main" id="{F7848C5F-DE2E-E748-A1E7-7EFFB0ACBAB3}"/>
              </a:ext>
            </a:extLst>
          </p:cNvPr>
          <p:cNvSpPr>
            <a:spLocks noGrp="1"/>
          </p:cNvSpPr>
          <p:nvPr>
            <p:ph type="body" sz="quarter" idx="16" hasCustomPrompt="1"/>
          </p:nvPr>
        </p:nvSpPr>
        <p:spPr>
          <a:xfrm>
            <a:off x="8067040" y="2458721"/>
            <a:ext cx="2092960" cy="2824480"/>
          </a:xfrm>
          <a:prstGeom prst="rect">
            <a:avLst/>
          </a:prstGeom>
        </p:spPr>
        <p:txBody>
          <a:bodyPr/>
          <a:lstStyle>
            <a:lvl1pPr marL="0" indent="0">
              <a:lnSpc>
                <a:spcPts val="1640"/>
              </a:lnSpc>
              <a:buNone/>
              <a:defRPr lang="en-US" sz="1200" b="0" i="0" smtClean="0">
                <a:solidFill>
                  <a:srgbClr val="9BA5AB"/>
                </a:solidFill>
                <a:effectLst/>
                <a:latin typeface="Museo Sans 100" panose="02000000000000000000" pitchFamily="2" charset="77"/>
              </a:defRPr>
            </a:lvl1pPr>
            <a:lvl2pPr marL="457200" indent="0">
              <a:buNone/>
              <a:defRPr sz="1800" b="0" i="0">
                <a:solidFill>
                  <a:schemeClr val="bg1"/>
                </a:solidFill>
                <a:latin typeface="Segoe UI" panose="020B0502040204020203" pitchFamily="34" charset="0"/>
                <a:cs typeface="Segoe UI" panose="020B0502040204020203" pitchFamily="34" charset="0"/>
              </a:defRPr>
            </a:lvl2pPr>
            <a:lvl3pPr marL="914400" indent="0">
              <a:buNone/>
              <a:defRPr sz="1600" b="0" i="0">
                <a:solidFill>
                  <a:schemeClr val="bg1"/>
                </a:solidFill>
                <a:latin typeface="Segoe UI" panose="020B0502040204020203" pitchFamily="34" charset="0"/>
                <a:cs typeface="Segoe UI" panose="020B0502040204020203" pitchFamily="34" charset="0"/>
              </a:defRPr>
            </a:lvl3pPr>
            <a:lvl4pPr marL="1371600" indent="0">
              <a:buNone/>
              <a:defRPr sz="1400" b="0" i="0">
                <a:solidFill>
                  <a:schemeClr val="bg1"/>
                </a:solidFill>
                <a:latin typeface="Segoe UI" panose="020B0502040204020203" pitchFamily="34" charset="0"/>
                <a:cs typeface="Segoe UI" panose="020B0502040204020203" pitchFamily="34" charset="0"/>
              </a:defRPr>
            </a:lvl4pPr>
            <a:lvl5pPr marL="1828800" indent="0">
              <a:buNone/>
              <a:defRPr sz="1400" b="0" i="0">
                <a:solidFill>
                  <a:schemeClr val="bg1"/>
                </a:solidFill>
                <a:latin typeface="Segoe UI" panose="020B0502040204020203" pitchFamily="34" charset="0"/>
                <a:cs typeface="Segoe UI" panose="020B05020402040202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3" name="Picture Placeholder 2">
            <a:extLst>
              <a:ext uri="{FF2B5EF4-FFF2-40B4-BE49-F238E27FC236}">
                <a16:creationId xmlns:a16="http://schemas.microsoft.com/office/drawing/2014/main" id="{475E93D0-C2BA-5440-A980-CB3AA3985657}"/>
              </a:ext>
            </a:extLst>
          </p:cNvPr>
          <p:cNvSpPr>
            <a:spLocks noGrp="1"/>
          </p:cNvSpPr>
          <p:nvPr>
            <p:ph type="pic" sz="quarter" idx="17" hasCustomPrompt="1"/>
          </p:nvPr>
        </p:nvSpPr>
        <p:spPr>
          <a:xfrm>
            <a:off x="0" y="0"/>
            <a:ext cx="7762875" cy="6858000"/>
          </a:xfrm>
          <a:prstGeom prst="rect">
            <a:avLst/>
          </a:prstGeom>
        </p:spPr>
        <p:txBody>
          <a:bodyPr/>
          <a:lstStyle>
            <a:lvl1pPr marL="0" indent="0">
              <a:buNone/>
              <a:defRPr sz="1600">
                <a:solidFill>
                  <a:srgbClr val="9BA5AB"/>
                </a:solidFill>
              </a:defRPr>
            </a:lvl1pPr>
          </a:lstStyle>
          <a:p>
            <a:r>
              <a:rPr lang="en-US" dirty="0"/>
              <a:t>Click here to add a relevant picture</a:t>
            </a:r>
          </a:p>
        </p:txBody>
      </p:sp>
    </p:spTree>
    <p:extLst>
      <p:ext uri="{BB962C8B-B14F-4D97-AF65-F5344CB8AC3E}">
        <p14:creationId xmlns:p14="http://schemas.microsoft.com/office/powerpoint/2010/main" val="1352745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CF13430-33FB-C844-BA14-A9388E5A4486}"/>
              </a:ext>
            </a:extLst>
          </p:cNvPr>
          <p:cNvSpPr>
            <a:spLocks noGrp="1"/>
          </p:cNvSpPr>
          <p:nvPr>
            <p:ph type="body" sz="quarter" idx="12" hasCustomPrompt="1"/>
          </p:nvPr>
        </p:nvSpPr>
        <p:spPr>
          <a:xfrm>
            <a:off x="4032612" y="1453197"/>
            <a:ext cx="7132955" cy="1847850"/>
          </a:xfrm>
          <a:prstGeom prst="rect">
            <a:avLst/>
          </a:prstGeom>
        </p:spPr>
        <p:txBody>
          <a:bodyPr/>
          <a:lstStyle>
            <a:lvl1pPr marL="0" indent="0">
              <a:buNone/>
              <a:defRPr sz="3200" b="1" i="0">
                <a:solidFill>
                  <a:srgbClr val="632C38"/>
                </a:solidFill>
                <a:latin typeface="Museo Sans Cond 700" panose="02000000000000000000" pitchFamily="2" charset="77"/>
                <a:cs typeface="Segoe UI" panose="020B0502040204020203" pitchFamily="34" charset="0"/>
              </a:defRPr>
            </a:lvl1pPr>
            <a:lvl2pPr marL="457200" indent="0">
              <a:buNone/>
              <a:defRPr sz="3200" b="1" i="0">
                <a:solidFill>
                  <a:schemeClr val="bg1"/>
                </a:solidFill>
                <a:latin typeface="Segoe UI" panose="020B0502040204020203" pitchFamily="34" charset="0"/>
                <a:cs typeface="Segoe UI" panose="020B0502040204020203" pitchFamily="34" charset="0"/>
              </a:defRPr>
            </a:lvl2pPr>
            <a:lvl3pPr marL="914400" indent="0">
              <a:buNone/>
              <a:defRPr sz="3200" b="1" i="0">
                <a:solidFill>
                  <a:schemeClr val="bg1"/>
                </a:solidFill>
                <a:latin typeface="Segoe UI" panose="020B0502040204020203" pitchFamily="34" charset="0"/>
                <a:cs typeface="Segoe UI" panose="020B0502040204020203" pitchFamily="34" charset="0"/>
              </a:defRPr>
            </a:lvl3pPr>
            <a:lvl4pPr marL="1371600" indent="0">
              <a:buNone/>
              <a:defRPr sz="3200" b="1" i="0">
                <a:solidFill>
                  <a:schemeClr val="bg1"/>
                </a:solidFill>
                <a:latin typeface="Segoe UI" panose="020B0502040204020203" pitchFamily="34" charset="0"/>
                <a:cs typeface="Segoe UI" panose="020B0502040204020203" pitchFamily="34" charset="0"/>
              </a:defRPr>
            </a:lvl4pPr>
            <a:lvl5pPr marL="1828800" indent="0">
              <a:buNone/>
              <a:defRPr sz="3200" b="1" i="0">
                <a:solidFill>
                  <a:schemeClr val="bg1"/>
                </a:solidFill>
                <a:latin typeface="Segoe UI" panose="020B0502040204020203" pitchFamily="34" charset="0"/>
                <a:cs typeface="Segoe UI" panose="020B0502040204020203" pitchFamily="34" charset="0"/>
              </a:defRPr>
            </a:lvl5pPr>
          </a:lstStyle>
          <a:p>
            <a:pPr lvl="0"/>
            <a:r>
              <a:rPr lang="en-US" dirty="0"/>
              <a:t>SECTION TITLE &amp; INTRODUCTION III</a:t>
            </a:r>
          </a:p>
        </p:txBody>
      </p:sp>
      <p:sp>
        <p:nvSpPr>
          <p:cNvPr id="9" name="TextBox 8">
            <a:extLst>
              <a:ext uri="{FF2B5EF4-FFF2-40B4-BE49-F238E27FC236}">
                <a16:creationId xmlns:a16="http://schemas.microsoft.com/office/drawing/2014/main" id="{0C02BBB6-BA06-A447-A9A9-95B0977F0B3E}"/>
              </a:ext>
            </a:extLst>
          </p:cNvPr>
          <p:cNvSpPr txBox="1"/>
          <p:nvPr userDrawn="1"/>
        </p:nvSpPr>
        <p:spPr>
          <a:xfrm>
            <a:off x="4917440" y="5334000"/>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sp>
        <p:nvSpPr>
          <p:cNvPr id="13" name="Text Placeholder 12">
            <a:extLst>
              <a:ext uri="{FF2B5EF4-FFF2-40B4-BE49-F238E27FC236}">
                <a16:creationId xmlns:a16="http://schemas.microsoft.com/office/drawing/2014/main" id="{4EFB303A-95AE-4949-92D5-BE96D8BA1054}"/>
              </a:ext>
            </a:extLst>
          </p:cNvPr>
          <p:cNvSpPr>
            <a:spLocks noGrp="1"/>
          </p:cNvSpPr>
          <p:nvPr>
            <p:ph type="body" sz="quarter" idx="13" hasCustomPrompt="1"/>
          </p:nvPr>
        </p:nvSpPr>
        <p:spPr>
          <a:xfrm>
            <a:off x="4032612" y="1145713"/>
            <a:ext cx="3505200" cy="233362"/>
          </a:xfrm>
          <a:prstGeom prst="rect">
            <a:avLst/>
          </a:prstGeom>
        </p:spPr>
        <p:txBody>
          <a:bodyPr/>
          <a:lstStyle>
            <a:lvl1pPr marL="0" indent="0">
              <a:buNone/>
              <a:defRPr sz="1200" b="0" i="0">
                <a:solidFill>
                  <a:srgbClr val="9BA5AB"/>
                </a:solidFill>
                <a:latin typeface="Museo Sans 300" panose="02000000000000000000" pitchFamily="2" charset="77"/>
                <a:cs typeface="Segoe UI" panose="020B0502040204020203" pitchFamily="34" charset="0"/>
              </a:defRPr>
            </a:lvl1pPr>
          </a:lstStyle>
          <a:p>
            <a:pPr lvl="0"/>
            <a:r>
              <a:rPr lang="en-US" dirty="0"/>
              <a:t>SECTION NAME</a:t>
            </a:r>
          </a:p>
        </p:txBody>
      </p:sp>
      <p:sp>
        <p:nvSpPr>
          <p:cNvPr id="2" name="TextBox 1">
            <a:extLst>
              <a:ext uri="{FF2B5EF4-FFF2-40B4-BE49-F238E27FC236}">
                <a16:creationId xmlns:a16="http://schemas.microsoft.com/office/drawing/2014/main" id="{27643075-CF3D-0E4F-A300-8D99F9AA2697}"/>
              </a:ext>
            </a:extLst>
          </p:cNvPr>
          <p:cNvSpPr txBox="1"/>
          <p:nvPr userDrawn="1"/>
        </p:nvSpPr>
        <p:spPr>
          <a:xfrm>
            <a:off x="3302000" y="1270000"/>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sp>
        <p:nvSpPr>
          <p:cNvPr id="4" name="Picture Placeholder 3">
            <a:extLst>
              <a:ext uri="{FF2B5EF4-FFF2-40B4-BE49-F238E27FC236}">
                <a16:creationId xmlns:a16="http://schemas.microsoft.com/office/drawing/2014/main" id="{487354AC-DDD4-AE48-9854-27415FCFC22F}"/>
              </a:ext>
            </a:extLst>
          </p:cNvPr>
          <p:cNvSpPr>
            <a:spLocks noGrp="1"/>
          </p:cNvSpPr>
          <p:nvPr>
            <p:ph type="pic" sz="quarter" idx="14" hasCustomPrompt="1"/>
          </p:nvPr>
        </p:nvSpPr>
        <p:spPr>
          <a:xfrm>
            <a:off x="0" y="0"/>
            <a:ext cx="3546475" cy="6858000"/>
          </a:xfrm>
          <a:prstGeom prst="rect">
            <a:avLst/>
          </a:prstGeom>
        </p:spPr>
        <p:txBody>
          <a:bodyPr/>
          <a:lstStyle>
            <a:lvl1pPr marL="0" indent="0">
              <a:buNone/>
              <a:defRPr sz="1400">
                <a:solidFill>
                  <a:srgbClr val="9BA5AB"/>
                </a:solidFill>
              </a:defRPr>
            </a:lvl1pPr>
          </a:lstStyle>
          <a:p>
            <a:r>
              <a:rPr lang="en-US" dirty="0"/>
              <a:t>Click here to add a relevant picture</a:t>
            </a:r>
          </a:p>
        </p:txBody>
      </p:sp>
    </p:spTree>
    <p:extLst>
      <p:ext uri="{BB962C8B-B14F-4D97-AF65-F5344CB8AC3E}">
        <p14:creationId xmlns:p14="http://schemas.microsoft.com/office/powerpoint/2010/main" val="2427505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CC88CB7-7654-1D46-A222-CCFEA5908487}"/>
              </a:ext>
            </a:extLst>
          </p:cNvPr>
          <p:cNvSpPr>
            <a:spLocks noGrp="1"/>
          </p:cNvSpPr>
          <p:nvPr>
            <p:ph type="title" hasCustomPrompt="1"/>
          </p:nvPr>
        </p:nvSpPr>
        <p:spPr>
          <a:xfrm>
            <a:off x="1391012" y="964565"/>
            <a:ext cx="8768988" cy="488315"/>
          </a:xfrm>
          <a:prstGeom prst="rect">
            <a:avLst/>
          </a:prstGeom>
        </p:spPr>
        <p:txBody>
          <a:bodyPr/>
          <a:lstStyle>
            <a:lvl1pPr>
              <a:defRPr sz="3200" b="0" i="0">
                <a:solidFill>
                  <a:srgbClr val="49626C"/>
                </a:solidFill>
                <a:latin typeface="Museo 500" panose="02000000000000000000" pitchFamily="2" charset="77"/>
                <a:cs typeface="Segoe UI" panose="020B0502040204020203" pitchFamily="34" charset="0"/>
              </a:defRPr>
            </a:lvl1pPr>
          </a:lstStyle>
          <a:p>
            <a:r>
              <a:rPr lang="en-US" dirty="0"/>
              <a:t>Click to add your heading text here</a:t>
            </a:r>
          </a:p>
        </p:txBody>
      </p:sp>
      <p:sp>
        <p:nvSpPr>
          <p:cNvPr id="15" name="Text Placeholder 14">
            <a:extLst>
              <a:ext uri="{FF2B5EF4-FFF2-40B4-BE49-F238E27FC236}">
                <a16:creationId xmlns:a16="http://schemas.microsoft.com/office/drawing/2014/main" id="{39564B3E-D1AA-CD49-B12A-A8F0CAAD26C6}"/>
              </a:ext>
            </a:extLst>
          </p:cNvPr>
          <p:cNvSpPr>
            <a:spLocks noGrp="1"/>
          </p:cNvSpPr>
          <p:nvPr>
            <p:ph type="body" sz="quarter" idx="13" hasCustomPrompt="1"/>
          </p:nvPr>
        </p:nvSpPr>
        <p:spPr>
          <a:xfrm>
            <a:off x="1390650" y="1524000"/>
            <a:ext cx="8769350" cy="1544638"/>
          </a:xfrm>
          <a:prstGeom prst="rect">
            <a:avLst/>
          </a:prstGeom>
        </p:spPr>
        <p:txBody>
          <a:bodyPr/>
          <a:lstStyle>
            <a:lvl1pPr marL="0" indent="0">
              <a:buNone/>
              <a:defRPr sz="2400" b="0" i="0">
                <a:solidFill>
                  <a:schemeClr val="tx1">
                    <a:lumMod val="65000"/>
                    <a:lumOff val="35000"/>
                  </a:schemeClr>
                </a:solidFill>
                <a:latin typeface="Museo 300" panose="02000000000000000000" pitchFamily="2" charset="77"/>
                <a:cs typeface="Segoe UI" panose="020B0502040204020203" pitchFamily="34" charset="0"/>
              </a:defRPr>
            </a:lvl1pPr>
          </a:lstStyle>
          <a:p>
            <a:pPr lvl="0"/>
            <a:r>
              <a:rPr lang="en-US" dirty="0"/>
              <a:t>Add engaging top-line information here, such as an introduction, topic statement, etc.</a:t>
            </a:r>
          </a:p>
        </p:txBody>
      </p:sp>
      <p:sp>
        <p:nvSpPr>
          <p:cNvPr id="21" name="Text Placeholder 20">
            <a:extLst>
              <a:ext uri="{FF2B5EF4-FFF2-40B4-BE49-F238E27FC236}">
                <a16:creationId xmlns:a16="http://schemas.microsoft.com/office/drawing/2014/main" id="{EC15FA66-3122-8645-97B9-5B89A0C21CD3}"/>
              </a:ext>
            </a:extLst>
          </p:cNvPr>
          <p:cNvSpPr>
            <a:spLocks noGrp="1"/>
          </p:cNvSpPr>
          <p:nvPr>
            <p:ph type="body" sz="quarter" idx="14" hasCustomPrompt="1"/>
          </p:nvPr>
        </p:nvSpPr>
        <p:spPr>
          <a:xfrm>
            <a:off x="1390650" y="3159125"/>
            <a:ext cx="8769350" cy="2124075"/>
          </a:xfrm>
          <a:prstGeom prst="rect">
            <a:avLst/>
          </a:prstGeom>
        </p:spPr>
        <p:txBody>
          <a:bodyPr/>
          <a:lstStyle>
            <a:lvl1pPr marL="0" indent="0">
              <a:lnSpc>
                <a:spcPts val="2220"/>
              </a:lnSpc>
              <a:buNone/>
              <a:defRPr lang="en-US" sz="1600" b="0" i="0" smtClean="0">
                <a:solidFill>
                  <a:schemeClr val="tx1"/>
                </a:solidFill>
                <a:effectLst/>
                <a:latin typeface="Museo Sans 300" panose="02000000000000000000" pitchFamily="2" charset="77"/>
              </a:defRPr>
            </a:lvl1pPr>
            <a:lvl2pPr marL="457200" indent="0">
              <a:buNone/>
              <a:defRPr sz="1800" b="0" i="0">
                <a:solidFill>
                  <a:schemeClr val="bg1"/>
                </a:solidFill>
                <a:latin typeface="Segoe UI" panose="020B0502040204020203" pitchFamily="34" charset="0"/>
                <a:cs typeface="Segoe UI" panose="020B0502040204020203" pitchFamily="34" charset="0"/>
              </a:defRPr>
            </a:lvl2pPr>
            <a:lvl3pPr marL="914400" indent="0">
              <a:buNone/>
              <a:defRPr sz="1600" b="0" i="0">
                <a:solidFill>
                  <a:schemeClr val="bg1"/>
                </a:solidFill>
                <a:latin typeface="Segoe UI" panose="020B0502040204020203" pitchFamily="34" charset="0"/>
                <a:cs typeface="Segoe UI" panose="020B0502040204020203" pitchFamily="34" charset="0"/>
              </a:defRPr>
            </a:lvl3pPr>
            <a:lvl4pPr marL="1371600" indent="0">
              <a:buNone/>
              <a:defRPr sz="1400" b="0" i="0">
                <a:solidFill>
                  <a:schemeClr val="bg1"/>
                </a:solidFill>
                <a:latin typeface="Segoe UI" panose="020B0502040204020203" pitchFamily="34" charset="0"/>
                <a:cs typeface="Segoe UI" panose="020B0502040204020203" pitchFamily="34" charset="0"/>
              </a:defRPr>
            </a:lvl4pPr>
            <a:lvl5pPr marL="1828800" indent="0">
              <a:buNone/>
              <a:defRPr sz="1400" b="0" i="0">
                <a:solidFill>
                  <a:schemeClr val="bg1"/>
                </a:solidFill>
                <a:latin typeface="Segoe UI" panose="020B0502040204020203" pitchFamily="34" charset="0"/>
                <a:cs typeface="Segoe UI" panose="020B05020402040202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3" name="Text Placeholder 22">
            <a:extLst>
              <a:ext uri="{FF2B5EF4-FFF2-40B4-BE49-F238E27FC236}">
                <a16:creationId xmlns:a16="http://schemas.microsoft.com/office/drawing/2014/main" id="{5D38B4E9-3E5D-FC4B-BF1C-597BC1FE1F93}"/>
              </a:ext>
            </a:extLst>
          </p:cNvPr>
          <p:cNvSpPr>
            <a:spLocks noGrp="1"/>
          </p:cNvSpPr>
          <p:nvPr>
            <p:ph type="body" sz="quarter" idx="15" hasCustomPrompt="1"/>
          </p:nvPr>
        </p:nvSpPr>
        <p:spPr>
          <a:xfrm>
            <a:off x="1390650" y="342987"/>
            <a:ext cx="3467463" cy="233363"/>
          </a:xfrm>
          <a:prstGeom prst="rect">
            <a:avLst/>
          </a:prstGeom>
        </p:spPr>
        <p:txBody>
          <a:bodyPr/>
          <a:lstStyle>
            <a:lvl1pPr marL="0" indent="0">
              <a:buNone/>
              <a:defRPr sz="1200" b="0" i="0">
                <a:solidFill>
                  <a:srgbClr val="9BA5AB"/>
                </a:solidFill>
                <a:latin typeface="Museo Sans 300" panose="02000000000000000000" pitchFamily="2" charset="77"/>
                <a:cs typeface="Segoe UI" panose="020B0502040204020203" pitchFamily="34" charset="0"/>
              </a:defRPr>
            </a:lvl1pPr>
          </a:lstStyle>
          <a:p>
            <a:pPr lvl="0"/>
            <a:r>
              <a:rPr lang="en-US" dirty="0"/>
              <a:t>SECTION NAME</a:t>
            </a:r>
          </a:p>
        </p:txBody>
      </p:sp>
      <p:sp>
        <p:nvSpPr>
          <p:cNvPr id="3" name="Picture Placeholder 2">
            <a:extLst>
              <a:ext uri="{FF2B5EF4-FFF2-40B4-BE49-F238E27FC236}">
                <a16:creationId xmlns:a16="http://schemas.microsoft.com/office/drawing/2014/main" id="{EC3B7A2C-7C94-404D-B7BA-5BD48956ECED}"/>
              </a:ext>
            </a:extLst>
          </p:cNvPr>
          <p:cNvSpPr>
            <a:spLocks noGrp="1"/>
          </p:cNvSpPr>
          <p:nvPr>
            <p:ph type="pic" sz="quarter" idx="16" hasCustomPrompt="1"/>
          </p:nvPr>
        </p:nvSpPr>
        <p:spPr>
          <a:xfrm>
            <a:off x="0" y="0"/>
            <a:ext cx="985838" cy="6858000"/>
          </a:xfrm>
          <a:prstGeom prst="rect">
            <a:avLst/>
          </a:prstGeom>
        </p:spPr>
        <p:txBody>
          <a:bodyPr/>
          <a:lstStyle>
            <a:lvl1pPr marL="0" indent="0">
              <a:buNone/>
              <a:defRPr sz="1200">
                <a:solidFill>
                  <a:srgbClr val="9BA5AB"/>
                </a:solidFill>
              </a:defRPr>
            </a:lvl1pPr>
          </a:lstStyle>
          <a:p>
            <a:r>
              <a:rPr lang="en-US" dirty="0"/>
              <a:t>Add slice of heading picture here</a:t>
            </a:r>
          </a:p>
        </p:txBody>
      </p:sp>
    </p:spTree>
    <p:extLst>
      <p:ext uri="{BB962C8B-B14F-4D97-AF65-F5344CB8AC3E}">
        <p14:creationId xmlns:p14="http://schemas.microsoft.com/office/powerpoint/2010/main" val="3634049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CC88CB7-7654-1D46-A222-CCFEA5908487}"/>
              </a:ext>
            </a:extLst>
          </p:cNvPr>
          <p:cNvSpPr>
            <a:spLocks noGrp="1"/>
          </p:cNvSpPr>
          <p:nvPr>
            <p:ph type="title" hasCustomPrompt="1"/>
          </p:nvPr>
        </p:nvSpPr>
        <p:spPr>
          <a:xfrm>
            <a:off x="1391012" y="964565"/>
            <a:ext cx="8768988" cy="488315"/>
          </a:xfrm>
          <a:prstGeom prst="rect">
            <a:avLst/>
          </a:prstGeom>
        </p:spPr>
        <p:txBody>
          <a:bodyPr/>
          <a:lstStyle>
            <a:lvl1pPr>
              <a:defRPr sz="3200" b="0" i="0">
                <a:solidFill>
                  <a:srgbClr val="49626C"/>
                </a:solidFill>
                <a:latin typeface="Museo 500" panose="02000000000000000000" pitchFamily="2" charset="77"/>
                <a:cs typeface="Segoe UI" panose="020B0502040204020203" pitchFamily="34" charset="0"/>
              </a:defRPr>
            </a:lvl1pPr>
          </a:lstStyle>
          <a:p>
            <a:r>
              <a:rPr lang="en-US" dirty="0"/>
              <a:t>Click to add your heading text here</a:t>
            </a:r>
          </a:p>
        </p:txBody>
      </p:sp>
      <p:sp>
        <p:nvSpPr>
          <p:cNvPr id="21" name="Text Placeholder 20">
            <a:extLst>
              <a:ext uri="{FF2B5EF4-FFF2-40B4-BE49-F238E27FC236}">
                <a16:creationId xmlns:a16="http://schemas.microsoft.com/office/drawing/2014/main" id="{EC15FA66-3122-8645-97B9-5B89A0C21CD3}"/>
              </a:ext>
            </a:extLst>
          </p:cNvPr>
          <p:cNvSpPr>
            <a:spLocks noGrp="1"/>
          </p:cNvSpPr>
          <p:nvPr>
            <p:ph type="body" sz="quarter" idx="14" hasCustomPrompt="1"/>
          </p:nvPr>
        </p:nvSpPr>
        <p:spPr>
          <a:xfrm>
            <a:off x="1390649" y="2458721"/>
            <a:ext cx="4218941" cy="2824480"/>
          </a:xfrm>
          <a:prstGeom prst="rect">
            <a:avLst/>
          </a:prstGeom>
        </p:spPr>
        <p:txBody>
          <a:bodyPr/>
          <a:lstStyle>
            <a:lvl1pPr marL="0" indent="0">
              <a:lnSpc>
                <a:spcPts val="2220"/>
              </a:lnSpc>
              <a:buNone/>
              <a:defRPr lang="en-US" sz="1600" b="0" i="0" smtClean="0">
                <a:solidFill>
                  <a:schemeClr val="tx1"/>
                </a:solidFill>
                <a:effectLst/>
                <a:latin typeface="Museo Sans 300" panose="02000000000000000000" pitchFamily="2" charset="77"/>
              </a:defRPr>
            </a:lvl1pPr>
            <a:lvl2pPr marL="457200" indent="0">
              <a:buNone/>
              <a:defRPr sz="1800" b="0" i="0">
                <a:solidFill>
                  <a:schemeClr val="bg1"/>
                </a:solidFill>
                <a:latin typeface="Segoe UI" panose="020B0502040204020203" pitchFamily="34" charset="0"/>
                <a:cs typeface="Segoe UI" panose="020B0502040204020203" pitchFamily="34" charset="0"/>
              </a:defRPr>
            </a:lvl2pPr>
            <a:lvl3pPr marL="914400" indent="0">
              <a:buNone/>
              <a:defRPr sz="1600" b="0" i="0">
                <a:solidFill>
                  <a:schemeClr val="bg1"/>
                </a:solidFill>
                <a:latin typeface="Segoe UI" panose="020B0502040204020203" pitchFamily="34" charset="0"/>
                <a:cs typeface="Segoe UI" panose="020B0502040204020203" pitchFamily="34" charset="0"/>
              </a:defRPr>
            </a:lvl3pPr>
            <a:lvl4pPr marL="1371600" indent="0">
              <a:buNone/>
              <a:defRPr sz="1400" b="0" i="0">
                <a:solidFill>
                  <a:schemeClr val="bg1"/>
                </a:solidFill>
                <a:latin typeface="Segoe UI" panose="020B0502040204020203" pitchFamily="34" charset="0"/>
                <a:cs typeface="Segoe UI" panose="020B0502040204020203" pitchFamily="34" charset="0"/>
              </a:defRPr>
            </a:lvl4pPr>
            <a:lvl5pPr marL="1828800" indent="0">
              <a:buNone/>
              <a:defRPr sz="1400" b="0" i="0">
                <a:solidFill>
                  <a:schemeClr val="bg1"/>
                </a:solidFill>
                <a:latin typeface="Segoe UI" panose="020B0502040204020203" pitchFamily="34" charset="0"/>
                <a:cs typeface="Segoe UI" panose="020B05020402040202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3" name="Text Placeholder 22">
            <a:extLst>
              <a:ext uri="{FF2B5EF4-FFF2-40B4-BE49-F238E27FC236}">
                <a16:creationId xmlns:a16="http://schemas.microsoft.com/office/drawing/2014/main" id="{5D38B4E9-3E5D-FC4B-BF1C-597BC1FE1F93}"/>
              </a:ext>
            </a:extLst>
          </p:cNvPr>
          <p:cNvSpPr>
            <a:spLocks noGrp="1"/>
          </p:cNvSpPr>
          <p:nvPr>
            <p:ph type="body" sz="quarter" idx="15" hasCustomPrompt="1"/>
          </p:nvPr>
        </p:nvSpPr>
        <p:spPr>
          <a:xfrm>
            <a:off x="1390650" y="342987"/>
            <a:ext cx="3467463" cy="233363"/>
          </a:xfrm>
          <a:prstGeom prst="rect">
            <a:avLst/>
          </a:prstGeom>
        </p:spPr>
        <p:txBody>
          <a:bodyPr/>
          <a:lstStyle>
            <a:lvl1pPr marL="0" indent="0">
              <a:buNone/>
              <a:defRPr sz="1200" b="0" i="0">
                <a:solidFill>
                  <a:srgbClr val="9BA5AB"/>
                </a:solidFill>
                <a:latin typeface="Museo Sans 300" panose="02000000000000000000" pitchFamily="2" charset="77"/>
                <a:cs typeface="Segoe UI" panose="020B0502040204020203" pitchFamily="34" charset="0"/>
              </a:defRPr>
            </a:lvl1pPr>
          </a:lstStyle>
          <a:p>
            <a:pPr lvl="0"/>
            <a:r>
              <a:rPr lang="en-US" dirty="0"/>
              <a:t>SECTION NAME</a:t>
            </a:r>
          </a:p>
        </p:txBody>
      </p:sp>
      <p:sp>
        <p:nvSpPr>
          <p:cNvPr id="6" name="Text Placeholder 20">
            <a:extLst>
              <a:ext uri="{FF2B5EF4-FFF2-40B4-BE49-F238E27FC236}">
                <a16:creationId xmlns:a16="http://schemas.microsoft.com/office/drawing/2014/main" id="{F7848C5F-DE2E-E748-A1E7-7EFFB0ACBAB3}"/>
              </a:ext>
            </a:extLst>
          </p:cNvPr>
          <p:cNvSpPr>
            <a:spLocks noGrp="1"/>
          </p:cNvSpPr>
          <p:nvPr>
            <p:ph type="body" sz="quarter" idx="16" hasCustomPrompt="1"/>
          </p:nvPr>
        </p:nvSpPr>
        <p:spPr>
          <a:xfrm>
            <a:off x="5941059" y="2458721"/>
            <a:ext cx="4218941" cy="2824480"/>
          </a:xfrm>
          <a:prstGeom prst="rect">
            <a:avLst/>
          </a:prstGeom>
        </p:spPr>
        <p:txBody>
          <a:bodyPr/>
          <a:lstStyle>
            <a:lvl1pPr marL="0" indent="0">
              <a:lnSpc>
                <a:spcPts val="2220"/>
              </a:lnSpc>
              <a:buNone/>
              <a:defRPr lang="en-US" sz="1600" b="0" i="0" smtClean="0">
                <a:solidFill>
                  <a:schemeClr val="tx1"/>
                </a:solidFill>
                <a:effectLst/>
                <a:latin typeface="Museo Sans 300" panose="02000000000000000000" pitchFamily="2" charset="77"/>
              </a:defRPr>
            </a:lvl1pPr>
            <a:lvl2pPr marL="457200" indent="0">
              <a:buNone/>
              <a:defRPr sz="1800" b="0" i="0">
                <a:solidFill>
                  <a:schemeClr val="bg1"/>
                </a:solidFill>
                <a:latin typeface="Segoe UI" panose="020B0502040204020203" pitchFamily="34" charset="0"/>
                <a:cs typeface="Segoe UI" panose="020B0502040204020203" pitchFamily="34" charset="0"/>
              </a:defRPr>
            </a:lvl2pPr>
            <a:lvl3pPr marL="914400" indent="0">
              <a:buNone/>
              <a:defRPr sz="1600" b="0" i="0">
                <a:solidFill>
                  <a:schemeClr val="bg1"/>
                </a:solidFill>
                <a:latin typeface="Segoe UI" panose="020B0502040204020203" pitchFamily="34" charset="0"/>
                <a:cs typeface="Segoe UI" panose="020B0502040204020203" pitchFamily="34" charset="0"/>
              </a:defRPr>
            </a:lvl3pPr>
            <a:lvl4pPr marL="1371600" indent="0">
              <a:buNone/>
              <a:defRPr sz="1400" b="0" i="0">
                <a:solidFill>
                  <a:schemeClr val="bg1"/>
                </a:solidFill>
                <a:latin typeface="Segoe UI" panose="020B0502040204020203" pitchFamily="34" charset="0"/>
                <a:cs typeface="Segoe UI" panose="020B0502040204020203" pitchFamily="34" charset="0"/>
              </a:defRPr>
            </a:lvl4pPr>
            <a:lvl5pPr marL="1828800" indent="0">
              <a:buNone/>
              <a:defRPr sz="1400" b="0" i="0">
                <a:solidFill>
                  <a:schemeClr val="bg1"/>
                </a:solidFill>
                <a:latin typeface="Segoe UI" panose="020B0502040204020203" pitchFamily="34" charset="0"/>
                <a:cs typeface="Segoe UI" panose="020B05020402040202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7" name="Picture Placeholder 2">
            <a:extLst>
              <a:ext uri="{FF2B5EF4-FFF2-40B4-BE49-F238E27FC236}">
                <a16:creationId xmlns:a16="http://schemas.microsoft.com/office/drawing/2014/main" id="{7AA26871-4352-4F4D-A03C-E66CC5DCE514}"/>
              </a:ext>
            </a:extLst>
          </p:cNvPr>
          <p:cNvSpPr>
            <a:spLocks noGrp="1"/>
          </p:cNvSpPr>
          <p:nvPr>
            <p:ph type="pic" sz="quarter" idx="17" hasCustomPrompt="1"/>
          </p:nvPr>
        </p:nvSpPr>
        <p:spPr>
          <a:xfrm>
            <a:off x="0" y="0"/>
            <a:ext cx="985838" cy="6858000"/>
          </a:xfrm>
          <a:prstGeom prst="rect">
            <a:avLst/>
          </a:prstGeom>
        </p:spPr>
        <p:txBody>
          <a:bodyPr/>
          <a:lstStyle>
            <a:lvl1pPr marL="0" indent="0">
              <a:buNone/>
              <a:defRPr sz="1200">
                <a:solidFill>
                  <a:srgbClr val="9BA5AB"/>
                </a:solidFill>
              </a:defRPr>
            </a:lvl1pPr>
          </a:lstStyle>
          <a:p>
            <a:r>
              <a:rPr lang="en-US" dirty="0"/>
              <a:t>Add slice of heading picture here</a:t>
            </a:r>
          </a:p>
        </p:txBody>
      </p:sp>
    </p:spTree>
    <p:extLst>
      <p:ext uri="{BB962C8B-B14F-4D97-AF65-F5344CB8AC3E}">
        <p14:creationId xmlns:p14="http://schemas.microsoft.com/office/powerpoint/2010/main" val="1187692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CC88CB7-7654-1D46-A222-CCFEA5908487}"/>
              </a:ext>
            </a:extLst>
          </p:cNvPr>
          <p:cNvSpPr>
            <a:spLocks noGrp="1"/>
          </p:cNvSpPr>
          <p:nvPr>
            <p:ph type="title" hasCustomPrompt="1"/>
          </p:nvPr>
        </p:nvSpPr>
        <p:spPr>
          <a:xfrm>
            <a:off x="1391012" y="964565"/>
            <a:ext cx="8768988" cy="488315"/>
          </a:xfrm>
          <a:prstGeom prst="rect">
            <a:avLst/>
          </a:prstGeom>
        </p:spPr>
        <p:txBody>
          <a:bodyPr/>
          <a:lstStyle>
            <a:lvl1pPr>
              <a:defRPr sz="3200" b="0" i="0">
                <a:solidFill>
                  <a:srgbClr val="49626C"/>
                </a:solidFill>
                <a:latin typeface="Museo 500" panose="02000000000000000000" pitchFamily="2" charset="77"/>
                <a:cs typeface="Segoe UI" panose="020B0502040204020203" pitchFamily="34" charset="0"/>
              </a:defRPr>
            </a:lvl1pPr>
          </a:lstStyle>
          <a:p>
            <a:r>
              <a:rPr lang="en-US" dirty="0"/>
              <a:t>Click to add your heading text here</a:t>
            </a:r>
          </a:p>
        </p:txBody>
      </p:sp>
      <p:sp>
        <p:nvSpPr>
          <p:cNvPr id="21" name="Text Placeholder 20">
            <a:extLst>
              <a:ext uri="{FF2B5EF4-FFF2-40B4-BE49-F238E27FC236}">
                <a16:creationId xmlns:a16="http://schemas.microsoft.com/office/drawing/2014/main" id="{EC15FA66-3122-8645-97B9-5B89A0C21CD3}"/>
              </a:ext>
            </a:extLst>
          </p:cNvPr>
          <p:cNvSpPr>
            <a:spLocks noGrp="1"/>
          </p:cNvSpPr>
          <p:nvPr>
            <p:ph type="body" sz="quarter" idx="14" hasCustomPrompt="1"/>
          </p:nvPr>
        </p:nvSpPr>
        <p:spPr>
          <a:xfrm>
            <a:off x="1390649" y="2458721"/>
            <a:ext cx="5233671" cy="2824480"/>
          </a:xfrm>
          <a:prstGeom prst="rect">
            <a:avLst/>
          </a:prstGeom>
        </p:spPr>
        <p:txBody>
          <a:bodyPr/>
          <a:lstStyle>
            <a:lvl1pPr marL="0" indent="0">
              <a:lnSpc>
                <a:spcPts val="2220"/>
              </a:lnSpc>
              <a:buNone/>
              <a:defRPr lang="en-US" sz="1600" b="0" i="0" smtClean="0">
                <a:solidFill>
                  <a:schemeClr val="tx1"/>
                </a:solidFill>
                <a:effectLst/>
                <a:latin typeface="Museo Sans 300" panose="02000000000000000000" pitchFamily="2" charset="77"/>
              </a:defRPr>
            </a:lvl1pPr>
            <a:lvl2pPr marL="457200" indent="0">
              <a:buNone/>
              <a:defRPr sz="1800" b="0" i="0">
                <a:solidFill>
                  <a:schemeClr val="bg1"/>
                </a:solidFill>
                <a:latin typeface="Segoe UI" panose="020B0502040204020203" pitchFamily="34" charset="0"/>
                <a:cs typeface="Segoe UI" panose="020B0502040204020203" pitchFamily="34" charset="0"/>
              </a:defRPr>
            </a:lvl2pPr>
            <a:lvl3pPr marL="914400" indent="0">
              <a:buNone/>
              <a:defRPr sz="1600" b="0" i="0">
                <a:solidFill>
                  <a:schemeClr val="bg1"/>
                </a:solidFill>
                <a:latin typeface="Segoe UI" panose="020B0502040204020203" pitchFamily="34" charset="0"/>
                <a:cs typeface="Segoe UI" panose="020B0502040204020203" pitchFamily="34" charset="0"/>
              </a:defRPr>
            </a:lvl3pPr>
            <a:lvl4pPr marL="1371600" indent="0">
              <a:buNone/>
              <a:defRPr sz="1400" b="0" i="0">
                <a:solidFill>
                  <a:schemeClr val="bg1"/>
                </a:solidFill>
                <a:latin typeface="Segoe UI" panose="020B0502040204020203" pitchFamily="34" charset="0"/>
                <a:cs typeface="Segoe UI" panose="020B0502040204020203" pitchFamily="34" charset="0"/>
              </a:defRPr>
            </a:lvl4pPr>
            <a:lvl5pPr marL="1828800" indent="0">
              <a:buNone/>
              <a:defRPr sz="1400" b="0" i="0">
                <a:solidFill>
                  <a:schemeClr val="bg1"/>
                </a:solidFill>
                <a:latin typeface="Segoe UI" panose="020B0502040204020203" pitchFamily="34" charset="0"/>
                <a:cs typeface="Segoe UI" panose="020B05020402040202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3" name="Text Placeholder 22">
            <a:extLst>
              <a:ext uri="{FF2B5EF4-FFF2-40B4-BE49-F238E27FC236}">
                <a16:creationId xmlns:a16="http://schemas.microsoft.com/office/drawing/2014/main" id="{5D38B4E9-3E5D-FC4B-BF1C-597BC1FE1F93}"/>
              </a:ext>
            </a:extLst>
          </p:cNvPr>
          <p:cNvSpPr>
            <a:spLocks noGrp="1"/>
          </p:cNvSpPr>
          <p:nvPr>
            <p:ph type="body" sz="quarter" idx="15" hasCustomPrompt="1"/>
          </p:nvPr>
        </p:nvSpPr>
        <p:spPr>
          <a:xfrm>
            <a:off x="1390650" y="342987"/>
            <a:ext cx="3467463" cy="233363"/>
          </a:xfrm>
          <a:prstGeom prst="rect">
            <a:avLst/>
          </a:prstGeom>
        </p:spPr>
        <p:txBody>
          <a:bodyPr/>
          <a:lstStyle>
            <a:lvl1pPr marL="0" indent="0">
              <a:buNone/>
              <a:defRPr sz="1200" b="0" i="0">
                <a:solidFill>
                  <a:srgbClr val="9BA5AB"/>
                </a:solidFill>
                <a:latin typeface="Museo Sans 300" panose="02000000000000000000" pitchFamily="2" charset="77"/>
                <a:cs typeface="Segoe UI" panose="020B0502040204020203" pitchFamily="34" charset="0"/>
              </a:defRPr>
            </a:lvl1pPr>
          </a:lstStyle>
          <a:p>
            <a:pPr lvl="0"/>
            <a:r>
              <a:rPr lang="en-US" dirty="0"/>
              <a:t>SECTION NAME</a:t>
            </a:r>
          </a:p>
        </p:txBody>
      </p:sp>
      <p:sp>
        <p:nvSpPr>
          <p:cNvPr id="6" name="Text Placeholder 20">
            <a:extLst>
              <a:ext uri="{FF2B5EF4-FFF2-40B4-BE49-F238E27FC236}">
                <a16:creationId xmlns:a16="http://schemas.microsoft.com/office/drawing/2014/main" id="{F7848C5F-DE2E-E748-A1E7-7EFFB0ACBAB3}"/>
              </a:ext>
            </a:extLst>
          </p:cNvPr>
          <p:cNvSpPr>
            <a:spLocks noGrp="1"/>
          </p:cNvSpPr>
          <p:nvPr>
            <p:ph type="body" sz="quarter" idx="16" hasCustomPrompt="1"/>
          </p:nvPr>
        </p:nvSpPr>
        <p:spPr>
          <a:xfrm>
            <a:off x="8067040" y="2458721"/>
            <a:ext cx="2092960" cy="2824480"/>
          </a:xfrm>
          <a:prstGeom prst="rect">
            <a:avLst/>
          </a:prstGeom>
        </p:spPr>
        <p:txBody>
          <a:bodyPr/>
          <a:lstStyle>
            <a:lvl1pPr marL="0" indent="0">
              <a:lnSpc>
                <a:spcPts val="1640"/>
              </a:lnSpc>
              <a:buNone/>
              <a:defRPr lang="en-US" sz="1200" b="0" i="0" smtClean="0">
                <a:solidFill>
                  <a:srgbClr val="9BA5AB"/>
                </a:solidFill>
                <a:effectLst/>
                <a:latin typeface="Museo Sans 100" panose="02000000000000000000" pitchFamily="2" charset="77"/>
              </a:defRPr>
            </a:lvl1pPr>
            <a:lvl2pPr marL="457200" indent="0">
              <a:buNone/>
              <a:defRPr sz="1800" b="0" i="0">
                <a:solidFill>
                  <a:schemeClr val="bg1"/>
                </a:solidFill>
                <a:latin typeface="Segoe UI" panose="020B0502040204020203" pitchFamily="34" charset="0"/>
                <a:cs typeface="Segoe UI" panose="020B0502040204020203" pitchFamily="34" charset="0"/>
              </a:defRPr>
            </a:lvl2pPr>
            <a:lvl3pPr marL="914400" indent="0">
              <a:buNone/>
              <a:defRPr sz="1600" b="0" i="0">
                <a:solidFill>
                  <a:schemeClr val="bg1"/>
                </a:solidFill>
                <a:latin typeface="Segoe UI" panose="020B0502040204020203" pitchFamily="34" charset="0"/>
                <a:cs typeface="Segoe UI" panose="020B0502040204020203" pitchFamily="34" charset="0"/>
              </a:defRPr>
            </a:lvl3pPr>
            <a:lvl4pPr marL="1371600" indent="0">
              <a:buNone/>
              <a:defRPr sz="1400" b="0" i="0">
                <a:solidFill>
                  <a:schemeClr val="bg1"/>
                </a:solidFill>
                <a:latin typeface="Segoe UI" panose="020B0502040204020203" pitchFamily="34" charset="0"/>
                <a:cs typeface="Segoe UI" panose="020B0502040204020203" pitchFamily="34" charset="0"/>
              </a:defRPr>
            </a:lvl4pPr>
            <a:lvl5pPr marL="1828800" indent="0">
              <a:buNone/>
              <a:defRPr sz="1400" b="0" i="0">
                <a:solidFill>
                  <a:schemeClr val="bg1"/>
                </a:solidFill>
                <a:latin typeface="Segoe UI" panose="020B0502040204020203" pitchFamily="34" charset="0"/>
                <a:cs typeface="Segoe UI" panose="020B05020402040202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pic>
        <p:nvPicPr>
          <p:cNvPr id="4" name="Picture 3">
            <a:extLst>
              <a:ext uri="{FF2B5EF4-FFF2-40B4-BE49-F238E27FC236}">
                <a16:creationId xmlns:a16="http://schemas.microsoft.com/office/drawing/2014/main" id="{96142493-0744-1544-AA84-ECF47753766F}"/>
              </a:ext>
            </a:extLst>
          </p:cNvPr>
          <p:cNvPicPr>
            <a:picLocks noChangeAspect="1"/>
          </p:cNvPicPr>
          <p:nvPr userDrawn="1"/>
        </p:nvPicPr>
        <p:blipFill>
          <a:blip r:embed="rId2"/>
          <a:stretch>
            <a:fillRect/>
          </a:stretch>
        </p:blipFill>
        <p:spPr>
          <a:xfrm>
            <a:off x="7362190" y="2458721"/>
            <a:ext cx="495300" cy="495300"/>
          </a:xfrm>
          <a:prstGeom prst="rect">
            <a:avLst/>
          </a:prstGeom>
        </p:spPr>
      </p:pic>
      <p:sp>
        <p:nvSpPr>
          <p:cNvPr id="7" name="Picture Placeholder 2">
            <a:extLst>
              <a:ext uri="{FF2B5EF4-FFF2-40B4-BE49-F238E27FC236}">
                <a16:creationId xmlns:a16="http://schemas.microsoft.com/office/drawing/2014/main" id="{E6DBA8E9-DA73-5D49-869D-B82149C8E498}"/>
              </a:ext>
            </a:extLst>
          </p:cNvPr>
          <p:cNvSpPr>
            <a:spLocks noGrp="1"/>
          </p:cNvSpPr>
          <p:nvPr>
            <p:ph type="pic" sz="quarter" idx="17" hasCustomPrompt="1"/>
          </p:nvPr>
        </p:nvSpPr>
        <p:spPr>
          <a:xfrm>
            <a:off x="0" y="0"/>
            <a:ext cx="985838" cy="6858000"/>
          </a:xfrm>
          <a:prstGeom prst="rect">
            <a:avLst/>
          </a:prstGeom>
        </p:spPr>
        <p:txBody>
          <a:bodyPr/>
          <a:lstStyle>
            <a:lvl1pPr marL="0" indent="0">
              <a:buNone/>
              <a:defRPr sz="1200">
                <a:solidFill>
                  <a:srgbClr val="9BA5AB"/>
                </a:solidFill>
              </a:defRPr>
            </a:lvl1pPr>
          </a:lstStyle>
          <a:p>
            <a:r>
              <a:rPr lang="en-US" dirty="0"/>
              <a:t>Add slice of heading picture here</a:t>
            </a:r>
          </a:p>
        </p:txBody>
      </p:sp>
    </p:spTree>
    <p:extLst>
      <p:ext uri="{BB962C8B-B14F-4D97-AF65-F5344CB8AC3E}">
        <p14:creationId xmlns:p14="http://schemas.microsoft.com/office/powerpoint/2010/main" val="3845045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5D38B4E9-3E5D-FC4B-BF1C-597BC1FE1F93}"/>
              </a:ext>
            </a:extLst>
          </p:cNvPr>
          <p:cNvSpPr>
            <a:spLocks noGrp="1"/>
          </p:cNvSpPr>
          <p:nvPr>
            <p:ph type="body" sz="quarter" idx="15" hasCustomPrompt="1"/>
          </p:nvPr>
        </p:nvSpPr>
        <p:spPr>
          <a:xfrm>
            <a:off x="1390650" y="342987"/>
            <a:ext cx="3467463" cy="233363"/>
          </a:xfrm>
          <a:prstGeom prst="rect">
            <a:avLst/>
          </a:prstGeom>
        </p:spPr>
        <p:txBody>
          <a:bodyPr/>
          <a:lstStyle>
            <a:lvl1pPr marL="0" indent="0">
              <a:buNone/>
              <a:defRPr sz="1200" b="0" i="0">
                <a:solidFill>
                  <a:srgbClr val="9BA5AB"/>
                </a:solidFill>
                <a:latin typeface="Museo Sans 300" panose="02000000000000000000" pitchFamily="2" charset="77"/>
                <a:cs typeface="Segoe UI" panose="020B0502040204020203" pitchFamily="34" charset="0"/>
              </a:defRPr>
            </a:lvl1pPr>
          </a:lstStyle>
          <a:p>
            <a:pPr lvl="0"/>
            <a:r>
              <a:rPr lang="en-US" dirty="0"/>
              <a:t>SECTION NAME</a:t>
            </a:r>
          </a:p>
        </p:txBody>
      </p:sp>
      <p:sp>
        <p:nvSpPr>
          <p:cNvPr id="6" name="Text Placeholder 22">
            <a:extLst>
              <a:ext uri="{FF2B5EF4-FFF2-40B4-BE49-F238E27FC236}">
                <a16:creationId xmlns:a16="http://schemas.microsoft.com/office/drawing/2014/main" id="{2DCF727E-8891-6248-A6F9-6E99B04D10D8}"/>
              </a:ext>
            </a:extLst>
          </p:cNvPr>
          <p:cNvSpPr>
            <a:spLocks noGrp="1"/>
          </p:cNvSpPr>
          <p:nvPr>
            <p:ph type="body" sz="quarter" idx="16" hasCustomPrompt="1"/>
          </p:nvPr>
        </p:nvSpPr>
        <p:spPr>
          <a:xfrm>
            <a:off x="1785619" y="4856798"/>
            <a:ext cx="3467463" cy="233363"/>
          </a:xfrm>
          <a:prstGeom prst="rect">
            <a:avLst/>
          </a:prstGeom>
        </p:spPr>
        <p:txBody>
          <a:bodyPr/>
          <a:lstStyle>
            <a:lvl1pPr marL="0" indent="0">
              <a:buNone/>
              <a:defRPr sz="1200" b="0" i="0">
                <a:solidFill>
                  <a:srgbClr val="9BA5AB"/>
                </a:solidFill>
                <a:latin typeface="Museo Sans 300" panose="02000000000000000000" pitchFamily="2" charset="77"/>
                <a:cs typeface="Segoe UI" panose="020B0502040204020203" pitchFamily="34" charset="0"/>
              </a:defRPr>
            </a:lvl1pPr>
          </a:lstStyle>
          <a:p>
            <a:pPr lvl="0"/>
            <a:r>
              <a:rPr lang="en-US" dirty="0"/>
              <a:t>-PERSON QUOTED</a:t>
            </a:r>
          </a:p>
        </p:txBody>
      </p:sp>
      <p:pic>
        <p:nvPicPr>
          <p:cNvPr id="7" name="Picture 6">
            <a:extLst>
              <a:ext uri="{FF2B5EF4-FFF2-40B4-BE49-F238E27FC236}">
                <a16:creationId xmlns:a16="http://schemas.microsoft.com/office/drawing/2014/main" id="{2A353196-F8DE-994F-B132-992496F16441}"/>
              </a:ext>
            </a:extLst>
          </p:cNvPr>
          <p:cNvPicPr>
            <a:picLocks noChangeAspect="1"/>
          </p:cNvPicPr>
          <p:nvPr userDrawn="1"/>
        </p:nvPicPr>
        <p:blipFill rotWithShape="1">
          <a:blip r:embed="rId2"/>
          <a:srcRect t="4" r="26415" b="-319328"/>
          <a:stretch/>
        </p:blipFill>
        <p:spPr>
          <a:xfrm rot="5400000">
            <a:off x="-311787" y="3226437"/>
            <a:ext cx="3566162" cy="161289"/>
          </a:xfrm>
          <a:prstGeom prst="rect">
            <a:avLst/>
          </a:prstGeom>
        </p:spPr>
      </p:pic>
      <p:sp>
        <p:nvSpPr>
          <p:cNvPr id="8" name="Picture Placeholder 2">
            <a:extLst>
              <a:ext uri="{FF2B5EF4-FFF2-40B4-BE49-F238E27FC236}">
                <a16:creationId xmlns:a16="http://schemas.microsoft.com/office/drawing/2014/main" id="{A9AAC338-FC8B-034B-8157-A717CC8C3327}"/>
              </a:ext>
            </a:extLst>
          </p:cNvPr>
          <p:cNvSpPr>
            <a:spLocks noGrp="1"/>
          </p:cNvSpPr>
          <p:nvPr>
            <p:ph type="pic" sz="quarter" idx="18" hasCustomPrompt="1"/>
          </p:nvPr>
        </p:nvSpPr>
        <p:spPr>
          <a:xfrm>
            <a:off x="0" y="0"/>
            <a:ext cx="985838" cy="6858000"/>
          </a:xfrm>
          <a:prstGeom prst="rect">
            <a:avLst/>
          </a:prstGeom>
        </p:spPr>
        <p:txBody>
          <a:bodyPr/>
          <a:lstStyle>
            <a:lvl1pPr marL="0" indent="0">
              <a:buNone/>
              <a:defRPr sz="1200">
                <a:solidFill>
                  <a:srgbClr val="9BA5AB"/>
                </a:solidFill>
              </a:defRPr>
            </a:lvl1pPr>
          </a:lstStyle>
          <a:p>
            <a:r>
              <a:rPr lang="en-US" dirty="0"/>
              <a:t>Add slice of heading picture here</a:t>
            </a:r>
          </a:p>
        </p:txBody>
      </p:sp>
      <p:sp>
        <p:nvSpPr>
          <p:cNvPr id="4" name="Text Placeholder 3">
            <a:extLst>
              <a:ext uri="{FF2B5EF4-FFF2-40B4-BE49-F238E27FC236}">
                <a16:creationId xmlns:a16="http://schemas.microsoft.com/office/drawing/2014/main" id="{BFEC534E-1DAE-0849-B2FD-6CEDFDDB040A}"/>
              </a:ext>
            </a:extLst>
          </p:cNvPr>
          <p:cNvSpPr>
            <a:spLocks noGrp="1"/>
          </p:cNvSpPr>
          <p:nvPr>
            <p:ph type="body" sz="quarter" idx="19" hasCustomPrompt="1"/>
          </p:nvPr>
        </p:nvSpPr>
        <p:spPr>
          <a:xfrm>
            <a:off x="1655763" y="1524000"/>
            <a:ext cx="7661275" cy="3200400"/>
          </a:xfrm>
          <a:prstGeom prst="rect">
            <a:avLst/>
          </a:prstGeom>
        </p:spPr>
        <p:txBody>
          <a:bodyPr/>
          <a:lstStyle>
            <a:lvl1pPr marL="0" indent="0">
              <a:buNone/>
              <a:defRPr sz="2400" b="0" i="0">
                <a:solidFill>
                  <a:srgbClr val="49626C"/>
                </a:solidFill>
                <a:latin typeface="Museo 300" panose="02000000000000000000" pitchFamily="2" charset="77"/>
              </a:defRPr>
            </a:lvl1pPr>
          </a:lstStyle>
          <a:p>
            <a:pPr lvl="0"/>
            <a:r>
              <a:rPr lang="en-US" dirty="0"/>
              <a:t>“Add engaging quote here”</a:t>
            </a:r>
          </a:p>
        </p:txBody>
      </p:sp>
    </p:spTree>
    <p:extLst>
      <p:ext uri="{BB962C8B-B14F-4D97-AF65-F5344CB8AC3E}">
        <p14:creationId xmlns:p14="http://schemas.microsoft.com/office/powerpoint/2010/main" val="1215017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A3E205-11CF-8247-9625-FE3F953EEFB7}"/>
              </a:ext>
            </a:extLst>
          </p:cNvPr>
          <p:cNvPicPr>
            <a:picLocks noChangeAspect="1"/>
          </p:cNvPicPr>
          <p:nvPr userDrawn="1"/>
        </p:nvPicPr>
        <p:blipFill>
          <a:blip r:embed="rId3"/>
          <a:stretch>
            <a:fillRect/>
          </a:stretch>
        </p:blipFill>
        <p:spPr>
          <a:xfrm rot="5400000">
            <a:off x="-927100" y="451687"/>
            <a:ext cx="4800600" cy="38100"/>
          </a:xfrm>
          <a:prstGeom prst="rect">
            <a:avLst/>
          </a:prstGeom>
        </p:spPr>
      </p:pic>
      <p:sp>
        <p:nvSpPr>
          <p:cNvPr id="7" name="Text Placeholder 6">
            <a:extLst>
              <a:ext uri="{FF2B5EF4-FFF2-40B4-BE49-F238E27FC236}">
                <a16:creationId xmlns:a16="http://schemas.microsoft.com/office/drawing/2014/main" id="{ACF13430-33FB-C844-BA14-A9388E5A4486}"/>
              </a:ext>
            </a:extLst>
          </p:cNvPr>
          <p:cNvSpPr>
            <a:spLocks noGrp="1"/>
          </p:cNvSpPr>
          <p:nvPr>
            <p:ph type="body" sz="quarter" idx="12" hasCustomPrompt="1"/>
          </p:nvPr>
        </p:nvSpPr>
        <p:spPr>
          <a:xfrm>
            <a:off x="1736452" y="2560637"/>
            <a:ext cx="7132955" cy="1847850"/>
          </a:xfrm>
          <a:prstGeom prst="rect">
            <a:avLst/>
          </a:prstGeom>
        </p:spPr>
        <p:txBody>
          <a:bodyPr/>
          <a:lstStyle>
            <a:lvl1pPr marL="0" indent="0">
              <a:buNone/>
              <a:defRPr sz="3200" b="1" i="0">
                <a:solidFill>
                  <a:schemeClr val="bg1"/>
                </a:solidFill>
                <a:latin typeface="Museo Sans Cond 700" panose="02000000000000000000" pitchFamily="2" charset="77"/>
                <a:cs typeface="Segoe UI" panose="020B0502040204020203" pitchFamily="34" charset="0"/>
              </a:defRPr>
            </a:lvl1pPr>
            <a:lvl2pPr marL="457200" indent="0">
              <a:buNone/>
              <a:defRPr sz="3200" b="1" i="0">
                <a:solidFill>
                  <a:schemeClr val="bg1"/>
                </a:solidFill>
                <a:latin typeface="Segoe UI" panose="020B0502040204020203" pitchFamily="34" charset="0"/>
                <a:cs typeface="Segoe UI" panose="020B0502040204020203" pitchFamily="34" charset="0"/>
              </a:defRPr>
            </a:lvl2pPr>
            <a:lvl3pPr marL="914400" indent="0">
              <a:buNone/>
              <a:defRPr sz="3200" b="1" i="0">
                <a:solidFill>
                  <a:schemeClr val="bg1"/>
                </a:solidFill>
                <a:latin typeface="Segoe UI" panose="020B0502040204020203" pitchFamily="34" charset="0"/>
                <a:cs typeface="Segoe UI" panose="020B0502040204020203" pitchFamily="34" charset="0"/>
              </a:defRPr>
            </a:lvl3pPr>
            <a:lvl4pPr marL="1371600" indent="0">
              <a:buNone/>
              <a:defRPr sz="3200" b="1" i="0">
                <a:solidFill>
                  <a:schemeClr val="bg1"/>
                </a:solidFill>
                <a:latin typeface="Segoe UI" panose="020B0502040204020203" pitchFamily="34" charset="0"/>
                <a:cs typeface="Segoe UI" panose="020B0502040204020203" pitchFamily="34" charset="0"/>
              </a:defRPr>
            </a:lvl4pPr>
            <a:lvl5pPr marL="1828800" indent="0">
              <a:buNone/>
              <a:defRPr sz="3200" b="1" i="0">
                <a:solidFill>
                  <a:schemeClr val="bg1"/>
                </a:solidFill>
                <a:latin typeface="Segoe UI" panose="020B0502040204020203" pitchFamily="34" charset="0"/>
                <a:cs typeface="Segoe UI" panose="020B0502040204020203" pitchFamily="34" charset="0"/>
              </a:defRPr>
            </a:lvl5pPr>
          </a:lstStyle>
          <a:p>
            <a:pPr lvl="0"/>
            <a:r>
              <a:rPr lang="en-US" dirty="0"/>
              <a:t>SECTION TITLE &amp; INTRODUCTION I</a:t>
            </a:r>
          </a:p>
        </p:txBody>
      </p:sp>
      <p:sp>
        <p:nvSpPr>
          <p:cNvPr id="9" name="TextBox 8">
            <a:extLst>
              <a:ext uri="{FF2B5EF4-FFF2-40B4-BE49-F238E27FC236}">
                <a16:creationId xmlns:a16="http://schemas.microsoft.com/office/drawing/2014/main" id="{0C02BBB6-BA06-A447-A9A9-95B0977F0B3E}"/>
              </a:ext>
            </a:extLst>
          </p:cNvPr>
          <p:cNvSpPr txBox="1"/>
          <p:nvPr userDrawn="1"/>
        </p:nvSpPr>
        <p:spPr>
          <a:xfrm>
            <a:off x="4917440" y="5334000"/>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sp>
        <p:nvSpPr>
          <p:cNvPr id="13" name="Text Placeholder 12">
            <a:extLst>
              <a:ext uri="{FF2B5EF4-FFF2-40B4-BE49-F238E27FC236}">
                <a16:creationId xmlns:a16="http://schemas.microsoft.com/office/drawing/2014/main" id="{4EFB303A-95AE-4949-92D5-BE96D8BA1054}"/>
              </a:ext>
            </a:extLst>
          </p:cNvPr>
          <p:cNvSpPr>
            <a:spLocks noGrp="1"/>
          </p:cNvSpPr>
          <p:nvPr>
            <p:ph type="body" sz="quarter" idx="13" hasCustomPrompt="1"/>
          </p:nvPr>
        </p:nvSpPr>
        <p:spPr>
          <a:xfrm>
            <a:off x="1736452" y="2253153"/>
            <a:ext cx="3505200" cy="233362"/>
          </a:xfrm>
          <a:prstGeom prst="rect">
            <a:avLst/>
          </a:prstGeom>
        </p:spPr>
        <p:txBody>
          <a:bodyPr/>
          <a:lstStyle>
            <a:lvl1pPr marL="0" indent="0">
              <a:buNone/>
              <a:defRPr sz="1200" b="0" i="0">
                <a:solidFill>
                  <a:schemeClr val="bg1"/>
                </a:solidFill>
                <a:latin typeface="Museo Sans 300" panose="02000000000000000000" pitchFamily="2" charset="77"/>
                <a:cs typeface="Segoe UI" panose="020B0502040204020203" pitchFamily="34" charset="0"/>
              </a:defRPr>
            </a:lvl1pPr>
          </a:lstStyle>
          <a:p>
            <a:pPr lvl="0"/>
            <a:r>
              <a:rPr lang="en-US" dirty="0"/>
              <a:t>SECTION NAME</a:t>
            </a:r>
          </a:p>
        </p:txBody>
      </p:sp>
    </p:spTree>
    <p:extLst>
      <p:ext uri="{BB962C8B-B14F-4D97-AF65-F5344CB8AC3E}">
        <p14:creationId xmlns:p14="http://schemas.microsoft.com/office/powerpoint/2010/main" val="1921457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0">
            <a:extLst>
              <a:ext uri="{FF2B5EF4-FFF2-40B4-BE49-F238E27FC236}">
                <a16:creationId xmlns:a16="http://schemas.microsoft.com/office/drawing/2014/main" id="{F7848C5F-DE2E-E748-A1E7-7EFFB0ACBAB3}"/>
              </a:ext>
            </a:extLst>
          </p:cNvPr>
          <p:cNvSpPr>
            <a:spLocks noGrp="1"/>
          </p:cNvSpPr>
          <p:nvPr>
            <p:ph type="body" sz="quarter" idx="16" hasCustomPrompt="1"/>
          </p:nvPr>
        </p:nvSpPr>
        <p:spPr>
          <a:xfrm>
            <a:off x="8067040" y="2458721"/>
            <a:ext cx="2092960" cy="2824480"/>
          </a:xfrm>
          <a:prstGeom prst="rect">
            <a:avLst/>
          </a:prstGeom>
        </p:spPr>
        <p:txBody>
          <a:bodyPr/>
          <a:lstStyle>
            <a:lvl1pPr marL="0" indent="0">
              <a:lnSpc>
                <a:spcPts val="1640"/>
              </a:lnSpc>
              <a:buNone/>
              <a:defRPr lang="en-US" sz="1200" b="0" i="0" smtClean="0">
                <a:solidFill>
                  <a:srgbClr val="9BA5AB"/>
                </a:solidFill>
                <a:effectLst/>
                <a:latin typeface="Museo Sans 100" panose="02000000000000000000" pitchFamily="2" charset="77"/>
              </a:defRPr>
            </a:lvl1pPr>
            <a:lvl2pPr marL="457200" indent="0">
              <a:buNone/>
              <a:defRPr sz="1800" b="0" i="0">
                <a:solidFill>
                  <a:schemeClr val="bg1"/>
                </a:solidFill>
                <a:latin typeface="Segoe UI" panose="020B0502040204020203" pitchFamily="34" charset="0"/>
                <a:cs typeface="Segoe UI" panose="020B0502040204020203" pitchFamily="34" charset="0"/>
              </a:defRPr>
            </a:lvl2pPr>
            <a:lvl3pPr marL="914400" indent="0">
              <a:buNone/>
              <a:defRPr sz="1600" b="0" i="0">
                <a:solidFill>
                  <a:schemeClr val="bg1"/>
                </a:solidFill>
                <a:latin typeface="Segoe UI" panose="020B0502040204020203" pitchFamily="34" charset="0"/>
                <a:cs typeface="Segoe UI" panose="020B0502040204020203" pitchFamily="34" charset="0"/>
              </a:defRPr>
            </a:lvl3pPr>
            <a:lvl4pPr marL="1371600" indent="0">
              <a:buNone/>
              <a:defRPr sz="1400" b="0" i="0">
                <a:solidFill>
                  <a:schemeClr val="bg1"/>
                </a:solidFill>
                <a:latin typeface="Segoe UI" panose="020B0502040204020203" pitchFamily="34" charset="0"/>
                <a:cs typeface="Segoe UI" panose="020B0502040204020203" pitchFamily="34" charset="0"/>
              </a:defRPr>
            </a:lvl4pPr>
            <a:lvl5pPr marL="1828800" indent="0">
              <a:buNone/>
              <a:defRPr sz="1400" b="0" i="0">
                <a:solidFill>
                  <a:schemeClr val="bg1"/>
                </a:solidFill>
                <a:latin typeface="Segoe UI" panose="020B0502040204020203" pitchFamily="34" charset="0"/>
                <a:cs typeface="Segoe UI" panose="020B05020402040202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3" name="Picture Placeholder 2">
            <a:extLst>
              <a:ext uri="{FF2B5EF4-FFF2-40B4-BE49-F238E27FC236}">
                <a16:creationId xmlns:a16="http://schemas.microsoft.com/office/drawing/2014/main" id="{475E93D0-C2BA-5440-A980-CB3AA3985657}"/>
              </a:ext>
            </a:extLst>
          </p:cNvPr>
          <p:cNvSpPr>
            <a:spLocks noGrp="1"/>
          </p:cNvSpPr>
          <p:nvPr>
            <p:ph type="pic" sz="quarter" idx="17" hasCustomPrompt="1"/>
          </p:nvPr>
        </p:nvSpPr>
        <p:spPr>
          <a:xfrm>
            <a:off x="0" y="0"/>
            <a:ext cx="7762875" cy="6858000"/>
          </a:xfrm>
          <a:prstGeom prst="rect">
            <a:avLst/>
          </a:prstGeom>
        </p:spPr>
        <p:txBody>
          <a:bodyPr/>
          <a:lstStyle>
            <a:lvl1pPr marL="0" indent="0">
              <a:buNone/>
              <a:defRPr sz="1600">
                <a:solidFill>
                  <a:srgbClr val="9BA5AB"/>
                </a:solidFill>
              </a:defRPr>
            </a:lvl1pPr>
          </a:lstStyle>
          <a:p>
            <a:r>
              <a:rPr lang="en-US" dirty="0"/>
              <a:t>Click here to add a relevant picture</a:t>
            </a:r>
          </a:p>
        </p:txBody>
      </p:sp>
    </p:spTree>
    <p:extLst>
      <p:ext uri="{BB962C8B-B14F-4D97-AF65-F5344CB8AC3E}">
        <p14:creationId xmlns:p14="http://schemas.microsoft.com/office/powerpoint/2010/main" val="1998507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CC88CB7-7654-1D46-A222-CCFEA5908487}"/>
              </a:ext>
            </a:extLst>
          </p:cNvPr>
          <p:cNvSpPr>
            <a:spLocks noGrp="1"/>
          </p:cNvSpPr>
          <p:nvPr>
            <p:ph type="title" hasCustomPrompt="1"/>
          </p:nvPr>
        </p:nvSpPr>
        <p:spPr>
          <a:xfrm>
            <a:off x="1391012" y="964565"/>
            <a:ext cx="8768988" cy="488315"/>
          </a:xfrm>
          <a:prstGeom prst="rect">
            <a:avLst/>
          </a:prstGeom>
        </p:spPr>
        <p:txBody>
          <a:bodyPr/>
          <a:lstStyle>
            <a:lvl1pPr>
              <a:defRPr sz="3200" b="0" i="0">
                <a:solidFill>
                  <a:schemeClr val="bg1"/>
                </a:solidFill>
                <a:latin typeface="Museo 500" panose="02000000000000000000" pitchFamily="2" charset="77"/>
                <a:cs typeface="Segoe UI" panose="020B0502040204020203" pitchFamily="34" charset="0"/>
              </a:defRPr>
            </a:lvl1pPr>
          </a:lstStyle>
          <a:p>
            <a:r>
              <a:rPr lang="en-US" dirty="0"/>
              <a:t>Click to add your heading text here</a:t>
            </a:r>
          </a:p>
        </p:txBody>
      </p:sp>
      <p:sp>
        <p:nvSpPr>
          <p:cNvPr id="15" name="Text Placeholder 14">
            <a:extLst>
              <a:ext uri="{FF2B5EF4-FFF2-40B4-BE49-F238E27FC236}">
                <a16:creationId xmlns:a16="http://schemas.microsoft.com/office/drawing/2014/main" id="{39564B3E-D1AA-CD49-B12A-A8F0CAAD26C6}"/>
              </a:ext>
            </a:extLst>
          </p:cNvPr>
          <p:cNvSpPr>
            <a:spLocks noGrp="1"/>
          </p:cNvSpPr>
          <p:nvPr>
            <p:ph type="body" sz="quarter" idx="13" hasCustomPrompt="1"/>
          </p:nvPr>
        </p:nvSpPr>
        <p:spPr>
          <a:xfrm>
            <a:off x="1390650" y="1524000"/>
            <a:ext cx="8769350" cy="1544638"/>
          </a:xfrm>
          <a:prstGeom prst="rect">
            <a:avLst/>
          </a:prstGeom>
        </p:spPr>
        <p:txBody>
          <a:bodyPr/>
          <a:lstStyle>
            <a:lvl1pPr marL="0" indent="0">
              <a:buNone/>
              <a:defRPr sz="2400" b="0" i="0">
                <a:solidFill>
                  <a:schemeClr val="bg1"/>
                </a:solidFill>
                <a:latin typeface="Museo Sans 300" panose="02000000000000000000" pitchFamily="2" charset="77"/>
                <a:cs typeface="Segoe UI" panose="020B0502040204020203" pitchFamily="34" charset="0"/>
              </a:defRPr>
            </a:lvl1pPr>
          </a:lstStyle>
          <a:p>
            <a:pPr lvl="0"/>
            <a:r>
              <a:rPr lang="en-US" dirty="0"/>
              <a:t>Add engaging top-line information here, such as an introduction, topic statement, etc.</a:t>
            </a:r>
          </a:p>
        </p:txBody>
      </p:sp>
      <p:sp>
        <p:nvSpPr>
          <p:cNvPr id="21" name="Text Placeholder 20">
            <a:extLst>
              <a:ext uri="{FF2B5EF4-FFF2-40B4-BE49-F238E27FC236}">
                <a16:creationId xmlns:a16="http://schemas.microsoft.com/office/drawing/2014/main" id="{EC15FA66-3122-8645-97B9-5B89A0C21CD3}"/>
              </a:ext>
            </a:extLst>
          </p:cNvPr>
          <p:cNvSpPr>
            <a:spLocks noGrp="1"/>
          </p:cNvSpPr>
          <p:nvPr>
            <p:ph type="body" sz="quarter" idx="14" hasCustomPrompt="1"/>
          </p:nvPr>
        </p:nvSpPr>
        <p:spPr>
          <a:xfrm>
            <a:off x="1390650" y="3159125"/>
            <a:ext cx="8769350" cy="2124075"/>
          </a:xfrm>
          <a:prstGeom prst="rect">
            <a:avLst/>
          </a:prstGeom>
        </p:spPr>
        <p:txBody>
          <a:bodyPr/>
          <a:lstStyle>
            <a:lvl1pPr marL="0" indent="0">
              <a:lnSpc>
                <a:spcPts val="2220"/>
              </a:lnSpc>
              <a:buNone/>
              <a:defRPr lang="en-US" sz="1600" b="0" i="0" smtClean="0">
                <a:solidFill>
                  <a:schemeClr val="bg1"/>
                </a:solidFill>
                <a:effectLst/>
                <a:latin typeface="Museo Sans 300" panose="02000000000000000000" pitchFamily="2" charset="77"/>
              </a:defRPr>
            </a:lvl1pPr>
            <a:lvl2pPr marL="457200" indent="0">
              <a:buNone/>
              <a:defRPr sz="1800" b="0" i="0">
                <a:solidFill>
                  <a:schemeClr val="bg1"/>
                </a:solidFill>
                <a:latin typeface="Segoe UI" panose="020B0502040204020203" pitchFamily="34" charset="0"/>
                <a:cs typeface="Segoe UI" panose="020B0502040204020203" pitchFamily="34" charset="0"/>
              </a:defRPr>
            </a:lvl2pPr>
            <a:lvl3pPr marL="914400" indent="0">
              <a:buNone/>
              <a:defRPr sz="1600" b="0" i="0">
                <a:solidFill>
                  <a:schemeClr val="bg1"/>
                </a:solidFill>
                <a:latin typeface="Segoe UI" panose="020B0502040204020203" pitchFamily="34" charset="0"/>
                <a:cs typeface="Segoe UI" panose="020B0502040204020203" pitchFamily="34" charset="0"/>
              </a:defRPr>
            </a:lvl3pPr>
            <a:lvl4pPr marL="1371600" indent="0">
              <a:buNone/>
              <a:defRPr sz="1400" b="0" i="0">
                <a:solidFill>
                  <a:schemeClr val="bg1"/>
                </a:solidFill>
                <a:latin typeface="Segoe UI" panose="020B0502040204020203" pitchFamily="34" charset="0"/>
                <a:cs typeface="Segoe UI" panose="020B0502040204020203" pitchFamily="34" charset="0"/>
              </a:defRPr>
            </a:lvl4pPr>
            <a:lvl5pPr marL="1828800" indent="0">
              <a:buNone/>
              <a:defRPr sz="1400" b="0" i="0">
                <a:solidFill>
                  <a:schemeClr val="bg1"/>
                </a:solidFill>
                <a:latin typeface="Segoe UI" panose="020B0502040204020203" pitchFamily="34" charset="0"/>
                <a:cs typeface="Segoe UI" panose="020B05020402040202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3" name="Text Placeholder 22">
            <a:extLst>
              <a:ext uri="{FF2B5EF4-FFF2-40B4-BE49-F238E27FC236}">
                <a16:creationId xmlns:a16="http://schemas.microsoft.com/office/drawing/2014/main" id="{5D38B4E9-3E5D-FC4B-BF1C-597BC1FE1F93}"/>
              </a:ext>
            </a:extLst>
          </p:cNvPr>
          <p:cNvSpPr>
            <a:spLocks noGrp="1"/>
          </p:cNvSpPr>
          <p:nvPr>
            <p:ph type="body" sz="quarter" idx="15" hasCustomPrompt="1"/>
          </p:nvPr>
        </p:nvSpPr>
        <p:spPr>
          <a:xfrm>
            <a:off x="1390650" y="342987"/>
            <a:ext cx="3467463" cy="233363"/>
          </a:xfrm>
          <a:prstGeom prst="rect">
            <a:avLst/>
          </a:prstGeom>
        </p:spPr>
        <p:txBody>
          <a:bodyPr/>
          <a:lstStyle>
            <a:lvl1pPr marL="0" indent="0">
              <a:buNone/>
              <a:defRPr sz="1200" b="0" i="0">
                <a:solidFill>
                  <a:schemeClr val="bg1"/>
                </a:solidFill>
                <a:latin typeface="Museo Sans 300" panose="02000000000000000000" pitchFamily="2" charset="77"/>
                <a:cs typeface="Segoe UI" panose="020B0502040204020203" pitchFamily="34" charset="0"/>
              </a:defRPr>
            </a:lvl1pPr>
          </a:lstStyle>
          <a:p>
            <a:pPr lvl="0"/>
            <a:r>
              <a:rPr lang="en-US" dirty="0"/>
              <a:t>SECTION NAME</a:t>
            </a:r>
          </a:p>
        </p:txBody>
      </p:sp>
    </p:spTree>
    <p:extLst>
      <p:ext uri="{BB962C8B-B14F-4D97-AF65-F5344CB8AC3E}">
        <p14:creationId xmlns:p14="http://schemas.microsoft.com/office/powerpoint/2010/main" val="2049801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CC88CB7-7654-1D46-A222-CCFEA5908487}"/>
              </a:ext>
            </a:extLst>
          </p:cNvPr>
          <p:cNvSpPr>
            <a:spLocks noGrp="1"/>
          </p:cNvSpPr>
          <p:nvPr>
            <p:ph type="title" hasCustomPrompt="1"/>
          </p:nvPr>
        </p:nvSpPr>
        <p:spPr>
          <a:xfrm>
            <a:off x="1391012" y="964565"/>
            <a:ext cx="8768988" cy="488315"/>
          </a:xfrm>
          <a:prstGeom prst="rect">
            <a:avLst/>
          </a:prstGeom>
        </p:spPr>
        <p:txBody>
          <a:bodyPr/>
          <a:lstStyle>
            <a:lvl1pPr>
              <a:defRPr sz="3200" b="0" i="0">
                <a:solidFill>
                  <a:schemeClr val="bg1"/>
                </a:solidFill>
                <a:latin typeface="Museo 500" panose="02000000000000000000" pitchFamily="2" charset="77"/>
                <a:cs typeface="Segoe UI" panose="020B0502040204020203" pitchFamily="34" charset="0"/>
              </a:defRPr>
            </a:lvl1pPr>
          </a:lstStyle>
          <a:p>
            <a:r>
              <a:rPr lang="en-US" dirty="0"/>
              <a:t>Click to add your heading text here</a:t>
            </a:r>
          </a:p>
        </p:txBody>
      </p:sp>
      <p:sp>
        <p:nvSpPr>
          <p:cNvPr id="21" name="Text Placeholder 20">
            <a:extLst>
              <a:ext uri="{FF2B5EF4-FFF2-40B4-BE49-F238E27FC236}">
                <a16:creationId xmlns:a16="http://schemas.microsoft.com/office/drawing/2014/main" id="{EC15FA66-3122-8645-97B9-5B89A0C21CD3}"/>
              </a:ext>
            </a:extLst>
          </p:cNvPr>
          <p:cNvSpPr>
            <a:spLocks noGrp="1"/>
          </p:cNvSpPr>
          <p:nvPr>
            <p:ph type="body" sz="quarter" idx="14" hasCustomPrompt="1"/>
          </p:nvPr>
        </p:nvSpPr>
        <p:spPr>
          <a:xfrm>
            <a:off x="1390649" y="2458721"/>
            <a:ext cx="4218941" cy="2824480"/>
          </a:xfrm>
          <a:prstGeom prst="rect">
            <a:avLst/>
          </a:prstGeom>
        </p:spPr>
        <p:txBody>
          <a:bodyPr/>
          <a:lstStyle>
            <a:lvl1pPr marL="0" indent="0">
              <a:lnSpc>
                <a:spcPts val="2220"/>
              </a:lnSpc>
              <a:buNone/>
              <a:defRPr lang="en-US" sz="1600" b="0" i="0" smtClean="0">
                <a:solidFill>
                  <a:schemeClr val="bg1"/>
                </a:solidFill>
                <a:effectLst/>
                <a:latin typeface="Museo Sans 300" panose="02000000000000000000" pitchFamily="2" charset="77"/>
              </a:defRPr>
            </a:lvl1pPr>
            <a:lvl2pPr marL="457200" indent="0">
              <a:buNone/>
              <a:defRPr sz="1800" b="0" i="0">
                <a:solidFill>
                  <a:schemeClr val="bg1"/>
                </a:solidFill>
                <a:latin typeface="Segoe UI" panose="020B0502040204020203" pitchFamily="34" charset="0"/>
                <a:cs typeface="Segoe UI" panose="020B0502040204020203" pitchFamily="34" charset="0"/>
              </a:defRPr>
            </a:lvl2pPr>
            <a:lvl3pPr marL="914400" indent="0">
              <a:buNone/>
              <a:defRPr sz="1600" b="0" i="0">
                <a:solidFill>
                  <a:schemeClr val="bg1"/>
                </a:solidFill>
                <a:latin typeface="Segoe UI" panose="020B0502040204020203" pitchFamily="34" charset="0"/>
                <a:cs typeface="Segoe UI" panose="020B0502040204020203" pitchFamily="34" charset="0"/>
              </a:defRPr>
            </a:lvl3pPr>
            <a:lvl4pPr marL="1371600" indent="0">
              <a:buNone/>
              <a:defRPr sz="1400" b="0" i="0">
                <a:solidFill>
                  <a:schemeClr val="bg1"/>
                </a:solidFill>
                <a:latin typeface="Segoe UI" panose="020B0502040204020203" pitchFamily="34" charset="0"/>
                <a:cs typeface="Segoe UI" panose="020B0502040204020203" pitchFamily="34" charset="0"/>
              </a:defRPr>
            </a:lvl4pPr>
            <a:lvl5pPr marL="1828800" indent="0">
              <a:buNone/>
              <a:defRPr sz="1400" b="0" i="0">
                <a:solidFill>
                  <a:schemeClr val="bg1"/>
                </a:solidFill>
                <a:latin typeface="Segoe UI" panose="020B0502040204020203" pitchFamily="34" charset="0"/>
                <a:cs typeface="Segoe UI" panose="020B05020402040202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3" name="Text Placeholder 22">
            <a:extLst>
              <a:ext uri="{FF2B5EF4-FFF2-40B4-BE49-F238E27FC236}">
                <a16:creationId xmlns:a16="http://schemas.microsoft.com/office/drawing/2014/main" id="{5D38B4E9-3E5D-FC4B-BF1C-597BC1FE1F93}"/>
              </a:ext>
            </a:extLst>
          </p:cNvPr>
          <p:cNvSpPr>
            <a:spLocks noGrp="1"/>
          </p:cNvSpPr>
          <p:nvPr>
            <p:ph type="body" sz="quarter" idx="15" hasCustomPrompt="1"/>
          </p:nvPr>
        </p:nvSpPr>
        <p:spPr>
          <a:xfrm>
            <a:off x="1390650" y="342987"/>
            <a:ext cx="3467463" cy="233363"/>
          </a:xfrm>
          <a:prstGeom prst="rect">
            <a:avLst/>
          </a:prstGeom>
        </p:spPr>
        <p:txBody>
          <a:bodyPr/>
          <a:lstStyle>
            <a:lvl1pPr marL="0" indent="0">
              <a:buNone/>
              <a:defRPr sz="1200" b="0" i="0">
                <a:solidFill>
                  <a:schemeClr val="bg1"/>
                </a:solidFill>
                <a:latin typeface="Museo Sans 300" panose="02000000000000000000" pitchFamily="2" charset="77"/>
                <a:cs typeface="Segoe UI" panose="020B0502040204020203" pitchFamily="34" charset="0"/>
              </a:defRPr>
            </a:lvl1pPr>
          </a:lstStyle>
          <a:p>
            <a:pPr lvl="0"/>
            <a:r>
              <a:rPr lang="en-US" dirty="0"/>
              <a:t>SECTION NAME</a:t>
            </a:r>
          </a:p>
        </p:txBody>
      </p:sp>
      <p:sp>
        <p:nvSpPr>
          <p:cNvPr id="6" name="Text Placeholder 20">
            <a:extLst>
              <a:ext uri="{FF2B5EF4-FFF2-40B4-BE49-F238E27FC236}">
                <a16:creationId xmlns:a16="http://schemas.microsoft.com/office/drawing/2014/main" id="{F7848C5F-DE2E-E748-A1E7-7EFFB0ACBAB3}"/>
              </a:ext>
            </a:extLst>
          </p:cNvPr>
          <p:cNvSpPr>
            <a:spLocks noGrp="1"/>
          </p:cNvSpPr>
          <p:nvPr>
            <p:ph type="body" sz="quarter" idx="16" hasCustomPrompt="1"/>
          </p:nvPr>
        </p:nvSpPr>
        <p:spPr>
          <a:xfrm>
            <a:off x="5941059" y="2458721"/>
            <a:ext cx="4218941" cy="2824480"/>
          </a:xfrm>
          <a:prstGeom prst="rect">
            <a:avLst/>
          </a:prstGeom>
        </p:spPr>
        <p:txBody>
          <a:bodyPr/>
          <a:lstStyle>
            <a:lvl1pPr marL="0" indent="0">
              <a:lnSpc>
                <a:spcPts val="2220"/>
              </a:lnSpc>
              <a:buNone/>
              <a:defRPr lang="en-US" sz="1600" b="0" i="0" smtClean="0">
                <a:solidFill>
                  <a:schemeClr val="bg1"/>
                </a:solidFill>
                <a:effectLst/>
                <a:latin typeface="Museo Sans 300" panose="02000000000000000000" pitchFamily="2" charset="77"/>
              </a:defRPr>
            </a:lvl1pPr>
            <a:lvl2pPr marL="457200" indent="0">
              <a:buNone/>
              <a:defRPr sz="1800" b="0" i="0">
                <a:solidFill>
                  <a:schemeClr val="bg1"/>
                </a:solidFill>
                <a:latin typeface="Segoe UI" panose="020B0502040204020203" pitchFamily="34" charset="0"/>
                <a:cs typeface="Segoe UI" panose="020B0502040204020203" pitchFamily="34" charset="0"/>
              </a:defRPr>
            </a:lvl2pPr>
            <a:lvl3pPr marL="914400" indent="0">
              <a:buNone/>
              <a:defRPr sz="1600" b="0" i="0">
                <a:solidFill>
                  <a:schemeClr val="bg1"/>
                </a:solidFill>
                <a:latin typeface="Segoe UI" panose="020B0502040204020203" pitchFamily="34" charset="0"/>
                <a:cs typeface="Segoe UI" panose="020B0502040204020203" pitchFamily="34" charset="0"/>
              </a:defRPr>
            </a:lvl3pPr>
            <a:lvl4pPr marL="1371600" indent="0">
              <a:buNone/>
              <a:defRPr sz="1400" b="0" i="0">
                <a:solidFill>
                  <a:schemeClr val="bg1"/>
                </a:solidFill>
                <a:latin typeface="Segoe UI" panose="020B0502040204020203" pitchFamily="34" charset="0"/>
                <a:cs typeface="Segoe UI" panose="020B0502040204020203" pitchFamily="34" charset="0"/>
              </a:defRPr>
            </a:lvl4pPr>
            <a:lvl5pPr marL="1828800" indent="0">
              <a:buNone/>
              <a:defRPr sz="1400" b="0" i="0">
                <a:solidFill>
                  <a:schemeClr val="bg1"/>
                </a:solidFill>
                <a:latin typeface="Segoe UI" panose="020B0502040204020203" pitchFamily="34" charset="0"/>
                <a:cs typeface="Segoe UI" panose="020B05020402040202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262579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CC88CB7-7654-1D46-A222-CCFEA5908487}"/>
              </a:ext>
            </a:extLst>
          </p:cNvPr>
          <p:cNvSpPr>
            <a:spLocks noGrp="1"/>
          </p:cNvSpPr>
          <p:nvPr>
            <p:ph type="title" hasCustomPrompt="1"/>
          </p:nvPr>
        </p:nvSpPr>
        <p:spPr>
          <a:xfrm>
            <a:off x="1391012" y="964565"/>
            <a:ext cx="8768988" cy="488315"/>
          </a:xfrm>
          <a:prstGeom prst="rect">
            <a:avLst/>
          </a:prstGeom>
        </p:spPr>
        <p:txBody>
          <a:bodyPr/>
          <a:lstStyle>
            <a:lvl1pPr>
              <a:defRPr sz="3200" b="0" i="0">
                <a:solidFill>
                  <a:schemeClr val="bg1"/>
                </a:solidFill>
                <a:latin typeface="Museo 500" panose="02000000000000000000" pitchFamily="2" charset="77"/>
                <a:cs typeface="Segoe UI" panose="020B0502040204020203" pitchFamily="34" charset="0"/>
              </a:defRPr>
            </a:lvl1pPr>
          </a:lstStyle>
          <a:p>
            <a:r>
              <a:rPr lang="en-US" dirty="0"/>
              <a:t>Click to add your heading text here</a:t>
            </a:r>
          </a:p>
        </p:txBody>
      </p:sp>
      <p:sp>
        <p:nvSpPr>
          <p:cNvPr id="21" name="Text Placeholder 20">
            <a:extLst>
              <a:ext uri="{FF2B5EF4-FFF2-40B4-BE49-F238E27FC236}">
                <a16:creationId xmlns:a16="http://schemas.microsoft.com/office/drawing/2014/main" id="{EC15FA66-3122-8645-97B9-5B89A0C21CD3}"/>
              </a:ext>
            </a:extLst>
          </p:cNvPr>
          <p:cNvSpPr>
            <a:spLocks noGrp="1"/>
          </p:cNvSpPr>
          <p:nvPr>
            <p:ph type="body" sz="quarter" idx="14" hasCustomPrompt="1"/>
          </p:nvPr>
        </p:nvSpPr>
        <p:spPr>
          <a:xfrm>
            <a:off x="1390649" y="2458721"/>
            <a:ext cx="5233671" cy="2824480"/>
          </a:xfrm>
          <a:prstGeom prst="rect">
            <a:avLst/>
          </a:prstGeom>
        </p:spPr>
        <p:txBody>
          <a:bodyPr/>
          <a:lstStyle>
            <a:lvl1pPr marL="0" indent="0">
              <a:lnSpc>
                <a:spcPts val="2220"/>
              </a:lnSpc>
              <a:buNone/>
              <a:defRPr lang="en-US" sz="1600" b="0" i="0" smtClean="0">
                <a:solidFill>
                  <a:schemeClr val="bg1"/>
                </a:solidFill>
                <a:effectLst/>
                <a:latin typeface="Museo Sans 300" panose="02000000000000000000" pitchFamily="2" charset="77"/>
              </a:defRPr>
            </a:lvl1pPr>
            <a:lvl2pPr marL="457200" indent="0">
              <a:buNone/>
              <a:defRPr sz="1800" b="0" i="0">
                <a:solidFill>
                  <a:schemeClr val="bg1"/>
                </a:solidFill>
                <a:latin typeface="Segoe UI" panose="020B0502040204020203" pitchFamily="34" charset="0"/>
                <a:cs typeface="Segoe UI" panose="020B0502040204020203" pitchFamily="34" charset="0"/>
              </a:defRPr>
            </a:lvl2pPr>
            <a:lvl3pPr marL="914400" indent="0">
              <a:buNone/>
              <a:defRPr sz="1600" b="0" i="0">
                <a:solidFill>
                  <a:schemeClr val="bg1"/>
                </a:solidFill>
                <a:latin typeface="Segoe UI" panose="020B0502040204020203" pitchFamily="34" charset="0"/>
                <a:cs typeface="Segoe UI" panose="020B0502040204020203" pitchFamily="34" charset="0"/>
              </a:defRPr>
            </a:lvl3pPr>
            <a:lvl4pPr marL="1371600" indent="0">
              <a:buNone/>
              <a:defRPr sz="1400" b="0" i="0">
                <a:solidFill>
                  <a:schemeClr val="bg1"/>
                </a:solidFill>
                <a:latin typeface="Segoe UI" panose="020B0502040204020203" pitchFamily="34" charset="0"/>
                <a:cs typeface="Segoe UI" panose="020B0502040204020203" pitchFamily="34" charset="0"/>
              </a:defRPr>
            </a:lvl4pPr>
            <a:lvl5pPr marL="1828800" indent="0">
              <a:buNone/>
              <a:defRPr sz="1400" b="0" i="0">
                <a:solidFill>
                  <a:schemeClr val="bg1"/>
                </a:solidFill>
                <a:latin typeface="Segoe UI" panose="020B0502040204020203" pitchFamily="34" charset="0"/>
                <a:cs typeface="Segoe UI" panose="020B05020402040202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3" name="Text Placeholder 22">
            <a:extLst>
              <a:ext uri="{FF2B5EF4-FFF2-40B4-BE49-F238E27FC236}">
                <a16:creationId xmlns:a16="http://schemas.microsoft.com/office/drawing/2014/main" id="{5D38B4E9-3E5D-FC4B-BF1C-597BC1FE1F93}"/>
              </a:ext>
            </a:extLst>
          </p:cNvPr>
          <p:cNvSpPr>
            <a:spLocks noGrp="1"/>
          </p:cNvSpPr>
          <p:nvPr>
            <p:ph type="body" sz="quarter" idx="15" hasCustomPrompt="1"/>
          </p:nvPr>
        </p:nvSpPr>
        <p:spPr>
          <a:xfrm>
            <a:off x="1390650" y="342987"/>
            <a:ext cx="3467463" cy="233363"/>
          </a:xfrm>
          <a:prstGeom prst="rect">
            <a:avLst/>
          </a:prstGeom>
        </p:spPr>
        <p:txBody>
          <a:bodyPr/>
          <a:lstStyle>
            <a:lvl1pPr marL="0" indent="0">
              <a:buNone/>
              <a:defRPr sz="1200" b="0" i="0">
                <a:solidFill>
                  <a:schemeClr val="bg1"/>
                </a:solidFill>
                <a:latin typeface="Museo Sans 300" panose="02000000000000000000" pitchFamily="2" charset="77"/>
                <a:cs typeface="Segoe UI" panose="020B0502040204020203" pitchFamily="34" charset="0"/>
              </a:defRPr>
            </a:lvl1pPr>
          </a:lstStyle>
          <a:p>
            <a:pPr lvl="0"/>
            <a:r>
              <a:rPr lang="en-US" dirty="0"/>
              <a:t>SECTION NAME</a:t>
            </a:r>
          </a:p>
        </p:txBody>
      </p:sp>
      <p:sp>
        <p:nvSpPr>
          <p:cNvPr id="6" name="Text Placeholder 20">
            <a:extLst>
              <a:ext uri="{FF2B5EF4-FFF2-40B4-BE49-F238E27FC236}">
                <a16:creationId xmlns:a16="http://schemas.microsoft.com/office/drawing/2014/main" id="{F7848C5F-DE2E-E748-A1E7-7EFFB0ACBAB3}"/>
              </a:ext>
            </a:extLst>
          </p:cNvPr>
          <p:cNvSpPr>
            <a:spLocks noGrp="1"/>
          </p:cNvSpPr>
          <p:nvPr>
            <p:ph type="body" sz="quarter" idx="16" hasCustomPrompt="1"/>
          </p:nvPr>
        </p:nvSpPr>
        <p:spPr>
          <a:xfrm>
            <a:off x="8067040" y="2458721"/>
            <a:ext cx="2092960" cy="2824480"/>
          </a:xfrm>
          <a:prstGeom prst="rect">
            <a:avLst/>
          </a:prstGeom>
        </p:spPr>
        <p:txBody>
          <a:bodyPr/>
          <a:lstStyle>
            <a:lvl1pPr marL="0" indent="0">
              <a:lnSpc>
                <a:spcPts val="1640"/>
              </a:lnSpc>
              <a:buNone/>
              <a:defRPr lang="en-US" sz="1200" b="0" i="0" smtClean="0">
                <a:solidFill>
                  <a:schemeClr val="bg1"/>
                </a:solidFill>
                <a:effectLst/>
                <a:latin typeface="Museo Sans 100" panose="02000000000000000000" pitchFamily="2" charset="77"/>
              </a:defRPr>
            </a:lvl1pPr>
            <a:lvl2pPr marL="457200" indent="0">
              <a:buNone/>
              <a:defRPr sz="1800" b="0" i="0">
                <a:solidFill>
                  <a:schemeClr val="bg1"/>
                </a:solidFill>
                <a:latin typeface="Segoe UI" panose="020B0502040204020203" pitchFamily="34" charset="0"/>
                <a:cs typeface="Segoe UI" panose="020B0502040204020203" pitchFamily="34" charset="0"/>
              </a:defRPr>
            </a:lvl2pPr>
            <a:lvl3pPr marL="914400" indent="0">
              <a:buNone/>
              <a:defRPr sz="1600" b="0" i="0">
                <a:solidFill>
                  <a:schemeClr val="bg1"/>
                </a:solidFill>
                <a:latin typeface="Segoe UI" panose="020B0502040204020203" pitchFamily="34" charset="0"/>
                <a:cs typeface="Segoe UI" panose="020B0502040204020203" pitchFamily="34" charset="0"/>
              </a:defRPr>
            </a:lvl3pPr>
            <a:lvl4pPr marL="1371600" indent="0">
              <a:buNone/>
              <a:defRPr sz="1400" b="0" i="0">
                <a:solidFill>
                  <a:schemeClr val="bg1"/>
                </a:solidFill>
                <a:latin typeface="Segoe UI" panose="020B0502040204020203" pitchFamily="34" charset="0"/>
                <a:cs typeface="Segoe UI" panose="020B0502040204020203" pitchFamily="34" charset="0"/>
              </a:defRPr>
            </a:lvl4pPr>
            <a:lvl5pPr marL="1828800" indent="0">
              <a:buNone/>
              <a:defRPr sz="1400" b="0" i="0">
                <a:solidFill>
                  <a:schemeClr val="bg1"/>
                </a:solidFill>
                <a:latin typeface="Segoe UI" panose="020B0502040204020203" pitchFamily="34" charset="0"/>
                <a:cs typeface="Segoe UI" panose="020B05020402040202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pic>
        <p:nvPicPr>
          <p:cNvPr id="4" name="Picture 3">
            <a:extLst>
              <a:ext uri="{FF2B5EF4-FFF2-40B4-BE49-F238E27FC236}">
                <a16:creationId xmlns:a16="http://schemas.microsoft.com/office/drawing/2014/main" id="{96142493-0744-1544-AA84-ECF47753766F}"/>
              </a:ext>
            </a:extLst>
          </p:cNvPr>
          <p:cNvPicPr>
            <a:picLocks noChangeAspect="1"/>
          </p:cNvPicPr>
          <p:nvPr userDrawn="1"/>
        </p:nvPicPr>
        <p:blipFill>
          <a:blip r:embed="rId2"/>
          <a:stretch>
            <a:fillRect/>
          </a:stretch>
        </p:blipFill>
        <p:spPr>
          <a:xfrm>
            <a:off x="7362190" y="2458721"/>
            <a:ext cx="495300" cy="495300"/>
          </a:xfrm>
          <a:prstGeom prst="rect">
            <a:avLst/>
          </a:prstGeom>
        </p:spPr>
      </p:pic>
    </p:spTree>
    <p:extLst>
      <p:ext uri="{BB962C8B-B14F-4D97-AF65-F5344CB8AC3E}">
        <p14:creationId xmlns:p14="http://schemas.microsoft.com/office/powerpoint/2010/main" val="2708480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5D38B4E9-3E5D-FC4B-BF1C-597BC1FE1F93}"/>
              </a:ext>
            </a:extLst>
          </p:cNvPr>
          <p:cNvSpPr>
            <a:spLocks noGrp="1"/>
          </p:cNvSpPr>
          <p:nvPr>
            <p:ph type="body" sz="quarter" idx="15" hasCustomPrompt="1"/>
          </p:nvPr>
        </p:nvSpPr>
        <p:spPr>
          <a:xfrm>
            <a:off x="1390650" y="342987"/>
            <a:ext cx="3467463" cy="233363"/>
          </a:xfrm>
          <a:prstGeom prst="rect">
            <a:avLst/>
          </a:prstGeom>
        </p:spPr>
        <p:txBody>
          <a:bodyPr/>
          <a:lstStyle>
            <a:lvl1pPr marL="0" indent="0">
              <a:buNone/>
              <a:defRPr sz="1200">
                <a:solidFill>
                  <a:schemeClr val="bg1"/>
                </a:solidFill>
                <a:latin typeface="Segoe UI" panose="020B0502040204020203" pitchFamily="34" charset="0"/>
                <a:cs typeface="Segoe UI" panose="020B0502040204020203" pitchFamily="34" charset="0"/>
              </a:defRPr>
            </a:lvl1pPr>
          </a:lstStyle>
          <a:p>
            <a:pPr lvl="0"/>
            <a:r>
              <a:rPr lang="en-US" dirty="0"/>
              <a:t>SECTION NAME</a:t>
            </a:r>
          </a:p>
        </p:txBody>
      </p:sp>
      <p:sp>
        <p:nvSpPr>
          <p:cNvPr id="6" name="Text Placeholder 22">
            <a:extLst>
              <a:ext uri="{FF2B5EF4-FFF2-40B4-BE49-F238E27FC236}">
                <a16:creationId xmlns:a16="http://schemas.microsoft.com/office/drawing/2014/main" id="{2DCF727E-8891-6248-A6F9-6E99B04D10D8}"/>
              </a:ext>
            </a:extLst>
          </p:cNvPr>
          <p:cNvSpPr>
            <a:spLocks noGrp="1"/>
          </p:cNvSpPr>
          <p:nvPr>
            <p:ph type="body" sz="quarter" idx="16" hasCustomPrompt="1"/>
          </p:nvPr>
        </p:nvSpPr>
        <p:spPr>
          <a:xfrm>
            <a:off x="1390650" y="4856798"/>
            <a:ext cx="3467463" cy="233363"/>
          </a:xfrm>
          <a:prstGeom prst="rect">
            <a:avLst/>
          </a:prstGeom>
        </p:spPr>
        <p:txBody>
          <a:bodyPr/>
          <a:lstStyle>
            <a:lvl1pPr marL="0" indent="0">
              <a:buNone/>
              <a:defRPr sz="1200">
                <a:solidFill>
                  <a:schemeClr val="bg1"/>
                </a:solidFill>
                <a:latin typeface="Segoe UI" panose="020B0502040204020203" pitchFamily="34" charset="0"/>
                <a:cs typeface="Segoe UI" panose="020B0502040204020203" pitchFamily="34" charset="0"/>
              </a:defRPr>
            </a:lvl1pPr>
          </a:lstStyle>
          <a:p>
            <a:pPr lvl="0"/>
            <a:r>
              <a:rPr lang="en-US" dirty="0"/>
              <a:t>-PERSON QUOTED</a:t>
            </a:r>
          </a:p>
        </p:txBody>
      </p:sp>
      <p:pic>
        <p:nvPicPr>
          <p:cNvPr id="7" name="Picture 6">
            <a:extLst>
              <a:ext uri="{FF2B5EF4-FFF2-40B4-BE49-F238E27FC236}">
                <a16:creationId xmlns:a16="http://schemas.microsoft.com/office/drawing/2014/main" id="{2A353196-F8DE-994F-B132-992496F16441}"/>
              </a:ext>
            </a:extLst>
          </p:cNvPr>
          <p:cNvPicPr>
            <a:picLocks noChangeAspect="1"/>
          </p:cNvPicPr>
          <p:nvPr userDrawn="1"/>
        </p:nvPicPr>
        <p:blipFill rotWithShape="1">
          <a:blip r:embed="rId2"/>
          <a:srcRect t="4" r="26415" b="-319328"/>
          <a:stretch/>
        </p:blipFill>
        <p:spPr>
          <a:xfrm rot="5400000">
            <a:off x="-706756" y="3226437"/>
            <a:ext cx="3566162" cy="161289"/>
          </a:xfrm>
          <a:prstGeom prst="rect">
            <a:avLst/>
          </a:prstGeom>
        </p:spPr>
      </p:pic>
      <p:sp>
        <p:nvSpPr>
          <p:cNvPr id="10" name="Text Placeholder 9">
            <a:extLst>
              <a:ext uri="{FF2B5EF4-FFF2-40B4-BE49-F238E27FC236}">
                <a16:creationId xmlns:a16="http://schemas.microsoft.com/office/drawing/2014/main" id="{AF98634D-E9B9-0F4B-83F8-433B8C05F9F9}"/>
              </a:ext>
            </a:extLst>
          </p:cNvPr>
          <p:cNvSpPr>
            <a:spLocks noGrp="1"/>
          </p:cNvSpPr>
          <p:nvPr>
            <p:ph type="body" sz="quarter" idx="17" hasCustomPrompt="1"/>
          </p:nvPr>
        </p:nvSpPr>
        <p:spPr>
          <a:xfrm>
            <a:off x="1390650" y="1524000"/>
            <a:ext cx="8443913" cy="3221038"/>
          </a:xfrm>
          <a:prstGeom prst="rect">
            <a:avLst/>
          </a:prstGeom>
        </p:spPr>
        <p:txBody>
          <a:bodyPr/>
          <a:lstStyle>
            <a:lvl1pPr marL="0" indent="0">
              <a:buNone/>
              <a:defRPr sz="2400" b="0" i="0">
                <a:solidFill>
                  <a:schemeClr val="bg1"/>
                </a:solidFill>
                <a:latin typeface="Museo 300" panose="02000000000000000000" pitchFamily="2" charset="77"/>
              </a:defRPr>
            </a:lvl1pPr>
          </a:lstStyle>
          <a:p>
            <a:pPr lvl="0"/>
            <a:r>
              <a:rPr lang="en-US" dirty="0"/>
              <a:t>“Add an engaging quote here.”</a:t>
            </a:r>
          </a:p>
        </p:txBody>
      </p:sp>
    </p:spTree>
    <p:extLst>
      <p:ext uri="{BB962C8B-B14F-4D97-AF65-F5344CB8AC3E}">
        <p14:creationId xmlns:p14="http://schemas.microsoft.com/office/powerpoint/2010/main" val="1551284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Text Placeholder 20">
            <a:extLst>
              <a:ext uri="{FF2B5EF4-FFF2-40B4-BE49-F238E27FC236}">
                <a16:creationId xmlns:a16="http://schemas.microsoft.com/office/drawing/2014/main" id="{F7848C5F-DE2E-E748-A1E7-7EFFB0ACBAB3}"/>
              </a:ext>
            </a:extLst>
          </p:cNvPr>
          <p:cNvSpPr>
            <a:spLocks noGrp="1"/>
          </p:cNvSpPr>
          <p:nvPr>
            <p:ph type="body" sz="quarter" idx="16" hasCustomPrompt="1"/>
          </p:nvPr>
        </p:nvSpPr>
        <p:spPr>
          <a:xfrm>
            <a:off x="8067040" y="2458721"/>
            <a:ext cx="2092960" cy="2824480"/>
          </a:xfrm>
          <a:prstGeom prst="rect">
            <a:avLst/>
          </a:prstGeom>
        </p:spPr>
        <p:txBody>
          <a:bodyPr/>
          <a:lstStyle>
            <a:lvl1pPr marL="0" indent="0">
              <a:lnSpc>
                <a:spcPts val="1640"/>
              </a:lnSpc>
              <a:buNone/>
              <a:defRPr lang="en-US" sz="1200" b="0" i="0" smtClean="0">
                <a:solidFill>
                  <a:schemeClr val="bg1"/>
                </a:solidFill>
                <a:effectLst/>
                <a:latin typeface="Museo Sans 100" panose="02000000000000000000" pitchFamily="2" charset="77"/>
              </a:defRPr>
            </a:lvl1pPr>
            <a:lvl2pPr marL="457200" indent="0">
              <a:buNone/>
              <a:defRPr sz="1800" b="0" i="0">
                <a:solidFill>
                  <a:schemeClr val="bg1"/>
                </a:solidFill>
                <a:latin typeface="Segoe UI" panose="020B0502040204020203" pitchFamily="34" charset="0"/>
                <a:cs typeface="Segoe UI" panose="020B0502040204020203" pitchFamily="34" charset="0"/>
              </a:defRPr>
            </a:lvl2pPr>
            <a:lvl3pPr marL="914400" indent="0">
              <a:buNone/>
              <a:defRPr sz="1600" b="0" i="0">
                <a:solidFill>
                  <a:schemeClr val="bg1"/>
                </a:solidFill>
                <a:latin typeface="Segoe UI" panose="020B0502040204020203" pitchFamily="34" charset="0"/>
                <a:cs typeface="Segoe UI" panose="020B0502040204020203" pitchFamily="34" charset="0"/>
              </a:defRPr>
            </a:lvl3pPr>
            <a:lvl4pPr marL="1371600" indent="0">
              <a:buNone/>
              <a:defRPr sz="1400" b="0" i="0">
                <a:solidFill>
                  <a:schemeClr val="bg1"/>
                </a:solidFill>
                <a:latin typeface="Segoe UI" panose="020B0502040204020203" pitchFamily="34" charset="0"/>
                <a:cs typeface="Segoe UI" panose="020B0502040204020203" pitchFamily="34" charset="0"/>
              </a:defRPr>
            </a:lvl4pPr>
            <a:lvl5pPr marL="1828800" indent="0">
              <a:buNone/>
              <a:defRPr sz="1400" b="0" i="0">
                <a:solidFill>
                  <a:schemeClr val="bg1"/>
                </a:solidFill>
                <a:latin typeface="Segoe UI" panose="020B0502040204020203" pitchFamily="34" charset="0"/>
                <a:cs typeface="Segoe UI" panose="020B05020402040202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3" name="Picture Placeholder 2">
            <a:extLst>
              <a:ext uri="{FF2B5EF4-FFF2-40B4-BE49-F238E27FC236}">
                <a16:creationId xmlns:a16="http://schemas.microsoft.com/office/drawing/2014/main" id="{475E93D0-C2BA-5440-A980-CB3AA3985657}"/>
              </a:ext>
            </a:extLst>
          </p:cNvPr>
          <p:cNvSpPr>
            <a:spLocks noGrp="1"/>
          </p:cNvSpPr>
          <p:nvPr>
            <p:ph type="pic" sz="quarter" idx="17" hasCustomPrompt="1"/>
          </p:nvPr>
        </p:nvSpPr>
        <p:spPr>
          <a:xfrm>
            <a:off x="0" y="0"/>
            <a:ext cx="7762875" cy="6858000"/>
          </a:xfrm>
          <a:prstGeom prst="rect">
            <a:avLst/>
          </a:prstGeom>
        </p:spPr>
        <p:txBody>
          <a:bodyPr/>
          <a:lstStyle>
            <a:lvl1pPr marL="0" indent="0">
              <a:buNone/>
              <a:defRPr sz="1600">
                <a:solidFill>
                  <a:schemeClr val="bg1"/>
                </a:solidFill>
              </a:defRPr>
            </a:lvl1pPr>
          </a:lstStyle>
          <a:p>
            <a:r>
              <a:rPr lang="en-US" dirty="0"/>
              <a:t>Click here to add a relevant picture</a:t>
            </a:r>
          </a:p>
        </p:txBody>
      </p:sp>
    </p:spTree>
    <p:extLst>
      <p:ext uri="{BB962C8B-B14F-4D97-AF65-F5344CB8AC3E}">
        <p14:creationId xmlns:p14="http://schemas.microsoft.com/office/powerpoint/2010/main" val="400505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vider-Dark-B">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50791" y="1391732"/>
            <a:ext cx="6578409" cy="724147"/>
          </a:xfrm>
          <a:prstGeom prst="rect">
            <a:avLst/>
          </a:prstGeom>
        </p:spPr>
        <p:txBody>
          <a:bodyPr/>
          <a:lstStyle>
            <a:lvl1pPr marL="0" indent="0">
              <a:lnSpc>
                <a:spcPct val="90000"/>
              </a:lnSpc>
              <a:buNone/>
              <a:defRPr sz="3300" b="1" i="0">
                <a:solidFill>
                  <a:schemeClr val="bg1"/>
                </a:solidFill>
                <a:latin typeface="Montserrat SemiBold" pitchFamily="2" charset="77"/>
              </a:defRPr>
            </a:lvl1pPr>
            <a:lvl2pPr>
              <a:defRPr sz="3300" b="1" i="0">
                <a:solidFill>
                  <a:schemeClr val="bg1"/>
                </a:solidFill>
                <a:latin typeface="Montserrat SemiBold" pitchFamily="2" charset="77"/>
              </a:defRPr>
            </a:lvl2pPr>
            <a:lvl3pPr>
              <a:defRPr sz="3300" b="1" i="0">
                <a:solidFill>
                  <a:schemeClr val="bg1"/>
                </a:solidFill>
                <a:latin typeface="Montserrat SemiBold" pitchFamily="2" charset="77"/>
              </a:defRPr>
            </a:lvl3pPr>
            <a:lvl4pPr>
              <a:defRPr sz="3300" b="1" i="0">
                <a:solidFill>
                  <a:schemeClr val="bg1"/>
                </a:solidFill>
                <a:latin typeface="Montserrat SemiBold" pitchFamily="2" charset="77"/>
              </a:defRPr>
            </a:lvl4pPr>
            <a:lvl5pPr>
              <a:defRPr sz="3300" b="1" i="0">
                <a:solidFill>
                  <a:schemeClr val="bg1"/>
                </a:solidFill>
                <a:latin typeface="Montserrat SemiBold" pitchFamily="2" charset="77"/>
              </a:defRPr>
            </a:lvl5pPr>
          </a:lstStyle>
          <a:p>
            <a:pPr lvl="0"/>
            <a:r>
              <a:rPr lang="en-US"/>
              <a:t>Click to edit Master text styles</a:t>
            </a:r>
          </a:p>
        </p:txBody>
      </p:sp>
      <p:sp>
        <p:nvSpPr>
          <p:cNvPr id="6" name="Text Placeholder 12"/>
          <p:cNvSpPr>
            <a:spLocks noGrp="1"/>
          </p:cNvSpPr>
          <p:nvPr>
            <p:ph type="body" sz="quarter" idx="11"/>
          </p:nvPr>
        </p:nvSpPr>
        <p:spPr>
          <a:xfrm>
            <a:off x="650794" y="2166970"/>
            <a:ext cx="6589039" cy="2139216"/>
          </a:xfrm>
          <a:prstGeom prst="rect">
            <a:avLst/>
          </a:prstGeom>
        </p:spPr>
        <p:txBody>
          <a:bodyPr/>
          <a:lstStyle>
            <a:lvl1pPr marL="0" indent="0">
              <a:lnSpc>
                <a:spcPct val="100000"/>
              </a:lnSpc>
              <a:buNone/>
              <a:defRPr sz="1500" b="0" i="0">
                <a:solidFill>
                  <a:schemeClr val="bg1"/>
                </a:solidFill>
                <a:latin typeface="Montserrat Medium" pitchFamily="2" charset="77"/>
              </a:defRPr>
            </a:lvl1pPr>
            <a:lvl2pPr>
              <a:defRPr sz="2250" b="0" i="0">
                <a:solidFill>
                  <a:schemeClr val="bg1"/>
                </a:solidFill>
                <a:latin typeface="Exo Light" pitchFamily="2" charset="77"/>
              </a:defRPr>
            </a:lvl2pPr>
            <a:lvl3pPr>
              <a:defRPr sz="2250" b="0" i="0">
                <a:solidFill>
                  <a:schemeClr val="bg1"/>
                </a:solidFill>
                <a:latin typeface="Exo Light" pitchFamily="2" charset="77"/>
              </a:defRPr>
            </a:lvl3pPr>
            <a:lvl4pPr>
              <a:defRPr sz="2250" b="0" i="0">
                <a:solidFill>
                  <a:schemeClr val="bg1"/>
                </a:solidFill>
                <a:latin typeface="Exo Light" pitchFamily="2" charset="77"/>
              </a:defRPr>
            </a:lvl4pPr>
            <a:lvl5pPr>
              <a:defRPr sz="2250" b="0" i="0">
                <a:solidFill>
                  <a:schemeClr val="bg1"/>
                </a:solidFill>
                <a:latin typeface="Exo Light" pitchFamily="2" charset="77"/>
              </a:defRPr>
            </a:lvl5pPr>
          </a:lstStyle>
          <a:p>
            <a:pPr lvl="0"/>
            <a:r>
              <a:rPr lang="en-US"/>
              <a:t>Click to edit Master text styles</a:t>
            </a:r>
          </a:p>
        </p:txBody>
      </p:sp>
    </p:spTree>
    <p:extLst>
      <p:ext uri="{BB962C8B-B14F-4D97-AF65-F5344CB8AC3E}">
        <p14:creationId xmlns:p14="http://schemas.microsoft.com/office/powerpoint/2010/main" val="3749222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A3E205-11CF-8247-9625-FE3F953EEFB7}"/>
              </a:ext>
            </a:extLst>
          </p:cNvPr>
          <p:cNvPicPr>
            <a:picLocks noChangeAspect="1"/>
          </p:cNvPicPr>
          <p:nvPr userDrawn="1"/>
        </p:nvPicPr>
        <p:blipFill>
          <a:blip r:embed="rId3"/>
          <a:stretch>
            <a:fillRect/>
          </a:stretch>
        </p:blipFill>
        <p:spPr>
          <a:xfrm rot="5400000">
            <a:off x="-927100" y="451687"/>
            <a:ext cx="4800600" cy="38100"/>
          </a:xfrm>
          <a:prstGeom prst="rect">
            <a:avLst/>
          </a:prstGeom>
        </p:spPr>
      </p:pic>
      <p:sp>
        <p:nvSpPr>
          <p:cNvPr id="7" name="Text Placeholder 6">
            <a:extLst>
              <a:ext uri="{FF2B5EF4-FFF2-40B4-BE49-F238E27FC236}">
                <a16:creationId xmlns:a16="http://schemas.microsoft.com/office/drawing/2014/main" id="{ACF13430-33FB-C844-BA14-A9388E5A4486}"/>
              </a:ext>
            </a:extLst>
          </p:cNvPr>
          <p:cNvSpPr>
            <a:spLocks noGrp="1"/>
          </p:cNvSpPr>
          <p:nvPr>
            <p:ph type="body" sz="quarter" idx="12" hasCustomPrompt="1"/>
          </p:nvPr>
        </p:nvSpPr>
        <p:spPr>
          <a:xfrm>
            <a:off x="1736452" y="2560637"/>
            <a:ext cx="7132955" cy="1847850"/>
          </a:xfrm>
          <a:prstGeom prst="rect">
            <a:avLst/>
          </a:prstGeom>
        </p:spPr>
        <p:txBody>
          <a:bodyPr/>
          <a:lstStyle>
            <a:lvl1pPr marL="0" indent="0">
              <a:buNone/>
              <a:defRPr sz="3200" b="1" i="0">
                <a:solidFill>
                  <a:srgbClr val="632C38"/>
                </a:solidFill>
                <a:latin typeface="Museo Sans Cond 700" panose="02000000000000000000" pitchFamily="2" charset="77"/>
                <a:cs typeface="Segoe UI" panose="020B0502040204020203" pitchFamily="34" charset="0"/>
              </a:defRPr>
            </a:lvl1pPr>
            <a:lvl2pPr marL="457200" indent="0">
              <a:buNone/>
              <a:defRPr sz="3200" b="1" i="0">
                <a:solidFill>
                  <a:schemeClr val="bg1"/>
                </a:solidFill>
                <a:latin typeface="Segoe UI" panose="020B0502040204020203" pitchFamily="34" charset="0"/>
                <a:cs typeface="Segoe UI" panose="020B0502040204020203" pitchFamily="34" charset="0"/>
              </a:defRPr>
            </a:lvl2pPr>
            <a:lvl3pPr marL="914400" indent="0">
              <a:buNone/>
              <a:defRPr sz="3200" b="1" i="0">
                <a:solidFill>
                  <a:schemeClr val="bg1"/>
                </a:solidFill>
                <a:latin typeface="Segoe UI" panose="020B0502040204020203" pitchFamily="34" charset="0"/>
                <a:cs typeface="Segoe UI" panose="020B0502040204020203" pitchFamily="34" charset="0"/>
              </a:defRPr>
            </a:lvl3pPr>
            <a:lvl4pPr marL="1371600" indent="0">
              <a:buNone/>
              <a:defRPr sz="3200" b="1" i="0">
                <a:solidFill>
                  <a:schemeClr val="bg1"/>
                </a:solidFill>
                <a:latin typeface="Segoe UI" panose="020B0502040204020203" pitchFamily="34" charset="0"/>
                <a:cs typeface="Segoe UI" panose="020B0502040204020203" pitchFamily="34" charset="0"/>
              </a:defRPr>
            </a:lvl4pPr>
            <a:lvl5pPr marL="1828800" indent="0">
              <a:buNone/>
              <a:defRPr sz="3200" b="1" i="0">
                <a:solidFill>
                  <a:schemeClr val="bg1"/>
                </a:solidFill>
                <a:latin typeface="Segoe UI" panose="020B0502040204020203" pitchFamily="34" charset="0"/>
                <a:cs typeface="Segoe UI" panose="020B0502040204020203" pitchFamily="34" charset="0"/>
              </a:defRPr>
            </a:lvl5pPr>
          </a:lstStyle>
          <a:p>
            <a:pPr lvl="0"/>
            <a:r>
              <a:rPr lang="en-US" dirty="0"/>
              <a:t>SECTION TITLE &amp; INTRODUCTION II</a:t>
            </a:r>
          </a:p>
        </p:txBody>
      </p:sp>
      <p:sp>
        <p:nvSpPr>
          <p:cNvPr id="9" name="TextBox 8">
            <a:extLst>
              <a:ext uri="{FF2B5EF4-FFF2-40B4-BE49-F238E27FC236}">
                <a16:creationId xmlns:a16="http://schemas.microsoft.com/office/drawing/2014/main" id="{0C02BBB6-BA06-A447-A9A9-95B0977F0B3E}"/>
              </a:ext>
            </a:extLst>
          </p:cNvPr>
          <p:cNvSpPr txBox="1"/>
          <p:nvPr userDrawn="1"/>
        </p:nvSpPr>
        <p:spPr>
          <a:xfrm>
            <a:off x="4917440" y="5334000"/>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sp>
        <p:nvSpPr>
          <p:cNvPr id="13" name="Text Placeholder 12">
            <a:extLst>
              <a:ext uri="{FF2B5EF4-FFF2-40B4-BE49-F238E27FC236}">
                <a16:creationId xmlns:a16="http://schemas.microsoft.com/office/drawing/2014/main" id="{4EFB303A-95AE-4949-92D5-BE96D8BA1054}"/>
              </a:ext>
            </a:extLst>
          </p:cNvPr>
          <p:cNvSpPr>
            <a:spLocks noGrp="1"/>
          </p:cNvSpPr>
          <p:nvPr>
            <p:ph type="body" sz="quarter" idx="13" hasCustomPrompt="1"/>
          </p:nvPr>
        </p:nvSpPr>
        <p:spPr>
          <a:xfrm>
            <a:off x="1736452" y="2253153"/>
            <a:ext cx="3505200" cy="233362"/>
          </a:xfrm>
          <a:prstGeom prst="rect">
            <a:avLst/>
          </a:prstGeom>
        </p:spPr>
        <p:txBody>
          <a:bodyPr/>
          <a:lstStyle>
            <a:lvl1pPr marL="0" indent="0">
              <a:buNone/>
              <a:defRPr sz="1200" b="0" i="0">
                <a:solidFill>
                  <a:srgbClr val="9BA5AB"/>
                </a:solidFill>
                <a:latin typeface="Museo Sans 300" panose="02000000000000000000" pitchFamily="2" charset="77"/>
                <a:cs typeface="Segoe UI" panose="020B0502040204020203" pitchFamily="34" charset="0"/>
              </a:defRPr>
            </a:lvl1pPr>
          </a:lstStyle>
          <a:p>
            <a:pPr lvl="0"/>
            <a:r>
              <a:rPr lang="en-US" dirty="0"/>
              <a:t>SECTION NAME</a:t>
            </a:r>
          </a:p>
        </p:txBody>
      </p:sp>
      <p:sp>
        <p:nvSpPr>
          <p:cNvPr id="2" name="TextBox 1">
            <a:extLst>
              <a:ext uri="{FF2B5EF4-FFF2-40B4-BE49-F238E27FC236}">
                <a16:creationId xmlns:a16="http://schemas.microsoft.com/office/drawing/2014/main" id="{27643075-CF3D-0E4F-A300-8D99F9AA2697}"/>
              </a:ext>
            </a:extLst>
          </p:cNvPr>
          <p:cNvSpPr txBox="1"/>
          <p:nvPr userDrawn="1"/>
        </p:nvSpPr>
        <p:spPr>
          <a:xfrm>
            <a:off x="3302000" y="1270000"/>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74634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111045"/>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000" b="1" i="0" kern="1200">
          <a:solidFill>
            <a:schemeClr val="bg1"/>
          </a:solidFill>
          <a:latin typeface="Segoe UI" panose="020B0502040204020203" pitchFamily="34" charset="0"/>
          <a:ea typeface="+mj-ea"/>
          <a:cs typeface="Segoe UI" panose="020B05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93182"/>
      </p:ext>
    </p:extLst>
  </p:cSld>
  <p:clrMap bg1="lt1" tx1="dk1" bg2="lt2" tx2="dk2" accent1="accent1" accent2="accent2" accent3="accent3" accent4="accent4" accent5="accent5" accent6="accent6" hlink="hlink" folHlink="folHlink"/>
  <p:sldLayoutIdLst>
    <p:sldLayoutId id="2147483687" r:id="rId1"/>
    <p:sldLayoutId id="2147483662" r:id="rId2"/>
    <p:sldLayoutId id="2147483688" r:id="rId3"/>
    <p:sldLayoutId id="2147483689" r:id="rId4"/>
    <p:sldLayoutId id="2147483690" r:id="rId5"/>
    <p:sldLayoutId id="2147483691" r:id="rId6"/>
    <p:sldLayoutId id="214748370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69174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424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19110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11A8-0E1E-3388-7317-0B79975D57C1}"/>
              </a:ext>
            </a:extLst>
          </p:cNvPr>
          <p:cNvSpPr>
            <a:spLocks noGrp="1"/>
          </p:cNvSpPr>
          <p:nvPr>
            <p:ph type="title"/>
          </p:nvPr>
        </p:nvSpPr>
        <p:spPr>
          <a:xfrm>
            <a:off x="1736451" y="2486515"/>
            <a:ext cx="8590305" cy="830263"/>
          </a:xfrm>
        </p:spPr>
        <p:txBody>
          <a:bodyPr>
            <a:normAutofit/>
          </a:bodyPr>
          <a:lstStyle/>
          <a:p>
            <a:r>
              <a:rPr lang="en-US" dirty="0"/>
              <a:t>IT Strategy 2024-25</a:t>
            </a:r>
          </a:p>
        </p:txBody>
      </p:sp>
      <p:sp>
        <p:nvSpPr>
          <p:cNvPr id="3" name="Text Placeholder 2">
            <a:extLst>
              <a:ext uri="{FF2B5EF4-FFF2-40B4-BE49-F238E27FC236}">
                <a16:creationId xmlns:a16="http://schemas.microsoft.com/office/drawing/2014/main" id="{12AE9DFE-DEA6-4DBB-CB78-AFED613212C9}"/>
              </a:ext>
            </a:extLst>
          </p:cNvPr>
          <p:cNvSpPr>
            <a:spLocks noGrp="1"/>
          </p:cNvSpPr>
          <p:nvPr>
            <p:ph type="body" sz="quarter" idx="10"/>
          </p:nvPr>
        </p:nvSpPr>
        <p:spPr/>
        <p:txBody>
          <a:bodyPr/>
          <a:lstStyle/>
          <a:p>
            <a:r>
              <a:rPr lang="en-US" dirty="0"/>
              <a:t>January 15, 2024</a:t>
            </a:r>
          </a:p>
        </p:txBody>
      </p:sp>
      <p:sp>
        <p:nvSpPr>
          <p:cNvPr id="5" name="Text Placeholder 4">
            <a:extLst>
              <a:ext uri="{FF2B5EF4-FFF2-40B4-BE49-F238E27FC236}">
                <a16:creationId xmlns:a16="http://schemas.microsoft.com/office/drawing/2014/main" id="{C96679FE-AABE-46BB-7A5A-97FB602D7EA4}"/>
              </a:ext>
            </a:extLst>
          </p:cNvPr>
          <p:cNvSpPr>
            <a:spLocks noGrp="1"/>
          </p:cNvSpPr>
          <p:nvPr>
            <p:ph type="body" sz="quarter" idx="11"/>
          </p:nvPr>
        </p:nvSpPr>
        <p:spPr/>
        <p:txBody>
          <a:bodyPr/>
          <a:lstStyle/>
          <a:p>
            <a:r>
              <a:rPr lang="en-US" i="1" dirty="0"/>
              <a:t>How IT will support Earlham College’s Strategic Priorities in FYs 24-25</a:t>
            </a:r>
          </a:p>
        </p:txBody>
      </p:sp>
    </p:spTree>
    <p:extLst>
      <p:ext uri="{BB962C8B-B14F-4D97-AF65-F5344CB8AC3E}">
        <p14:creationId xmlns:p14="http://schemas.microsoft.com/office/powerpoint/2010/main" val="4104540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EAF6-4B79-B856-A494-FBBC5C4F49D5}"/>
              </a:ext>
            </a:extLst>
          </p:cNvPr>
          <p:cNvSpPr>
            <a:spLocks noGrp="1"/>
          </p:cNvSpPr>
          <p:nvPr>
            <p:ph type="title"/>
          </p:nvPr>
        </p:nvSpPr>
        <p:spPr/>
        <p:txBody>
          <a:bodyPr/>
          <a:lstStyle/>
          <a:p>
            <a:r>
              <a:rPr lang="en-US" dirty="0"/>
              <a:t>Top IT Processes and Accountabilities - Spring 2023</a:t>
            </a:r>
          </a:p>
        </p:txBody>
      </p:sp>
      <p:sp>
        <p:nvSpPr>
          <p:cNvPr id="4" name="Text Placeholder 3">
            <a:extLst>
              <a:ext uri="{FF2B5EF4-FFF2-40B4-BE49-F238E27FC236}">
                <a16:creationId xmlns:a16="http://schemas.microsoft.com/office/drawing/2014/main" id="{06C8EC79-7977-19A1-2259-5D7BE69C8DEC}"/>
              </a:ext>
            </a:extLst>
          </p:cNvPr>
          <p:cNvSpPr>
            <a:spLocks noGrp="1"/>
          </p:cNvSpPr>
          <p:nvPr>
            <p:ph type="body" sz="quarter" idx="15"/>
          </p:nvPr>
        </p:nvSpPr>
        <p:spPr/>
        <p:txBody>
          <a:bodyPr/>
          <a:lstStyle/>
          <a:p>
            <a:r>
              <a:rPr lang="en-US" dirty="0"/>
              <a:t>Earlham College IT Strategy 24-25</a:t>
            </a:r>
          </a:p>
          <a:p>
            <a:endParaRPr lang="en-US" dirty="0"/>
          </a:p>
        </p:txBody>
      </p:sp>
      <p:sp>
        <p:nvSpPr>
          <p:cNvPr id="6" name="TextBox 5">
            <a:extLst>
              <a:ext uri="{FF2B5EF4-FFF2-40B4-BE49-F238E27FC236}">
                <a16:creationId xmlns:a16="http://schemas.microsoft.com/office/drawing/2014/main" id="{FC41FA3E-82A6-02F2-F814-0D8BBB73442E}"/>
              </a:ext>
            </a:extLst>
          </p:cNvPr>
          <p:cNvSpPr txBox="1"/>
          <p:nvPr/>
        </p:nvSpPr>
        <p:spPr>
          <a:xfrm>
            <a:off x="5170714" y="-805543"/>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5EA82083-33BA-FC38-ABA1-489CC03C91EC}"/>
              </a:ext>
            </a:extLst>
          </p:cNvPr>
          <p:cNvPicPr>
            <a:picLocks noChangeAspect="1"/>
          </p:cNvPicPr>
          <p:nvPr/>
        </p:nvPicPr>
        <p:blipFill>
          <a:blip r:embed="rId3"/>
          <a:stretch>
            <a:fillRect/>
          </a:stretch>
        </p:blipFill>
        <p:spPr>
          <a:xfrm>
            <a:off x="263105" y="1841095"/>
            <a:ext cx="11665790" cy="1735482"/>
          </a:xfrm>
          <a:prstGeom prst="rect">
            <a:avLst/>
          </a:prstGeom>
        </p:spPr>
      </p:pic>
      <p:pic>
        <p:nvPicPr>
          <p:cNvPr id="9" name="Picture 8">
            <a:extLst>
              <a:ext uri="{FF2B5EF4-FFF2-40B4-BE49-F238E27FC236}">
                <a16:creationId xmlns:a16="http://schemas.microsoft.com/office/drawing/2014/main" id="{E8BAAB9B-C1D3-7DD8-C119-12658C697092}"/>
              </a:ext>
            </a:extLst>
          </p:cNvPr>
          <p:cNvPicPr>
            <a:picLocks noChangeAspect="1"/>
          </p:cNvPicPr>
          <p:nvPr/>
        </p:nvPicPr>
        <p:blipFill>
          <a:blip r:embed="rId4"/>
          <a:stretch>
            <a:fillRect/>
          </a:stretch>
        </p:blipFill>
        <p:spPr>
          <a:xfrm>
            <a:off x="263104" y="3576577"/>
            <a:ext cx="11665789" cy="1735482"/>
          </a:xfrm>
          <a:prstGeom prst="rect">
            <a:avLst/>
          </a:prstGeom>
        </p:spPr>
      </p:pic>
    </p:spTree>
    <p:extLst>
      <p:ext uri="{BB962C8B-B14F-4D97-AF65-F5344CB8AC3E}">
        <p14:creationId xmlns:p14="http://schemas.microsoft.com/office/powerpoint/2010/main" val="622361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EAF6-4B79-B856-A494-FBBC5C4F49D5}"/>
              </a:ext>
            </a:extLst>
          </p:cNvPr>
          <p:cNvSpPr>
            <a:spLocks noGrp="1"/>
          </p:cNvSpPr>
          <p:nvPr>
            <p:ph type="title"/>
          </p:nvPr>
        </p:nvSpPr>
        <p:spPr/>
        <p:txBody>
          <a:bodyPr/>
          <a:lstStyle/>
          <a:p>
            <a:r>
              <a:rPr lang="en-US" dirty="0"/>
              <a:t>IT SWOT Analysis - Spring 2023</a:t>
            </a:r>
          </a:p>
        </p:txBody>
      </p:sp>
      <p:sp>
        <p:nvSpPr>
          <p:cNvPr id="4" name="Text Placeholder 3">
            <a:extLst>
              <a:ext uri="{FF2B5EF4-FFF2-40B4-BE49-F238E27FC236}">
                <a16:creationId xmlns:a16="http://schemas.microsoft.com/office/drawing/2014/main" id="{06C8EC79-7977-19A1-2259-5D7BE69C8DEC}"/>
              </a:ext>
            </a:extLst>
          </p:cNvPr>
          <p:cNvSpPr>
            <a:spLocks noGrp="1"/>
          </p:cNvSpPr>
          <p:nvPr>
            <p:ph type="body" sz="quarter" idx="15"/>
          </p:nvPr>
        </p:nvSpPr>
        <p:spPr/>
        <p:txBody>
          <a:bodyPr/>
          <a:lstStyle/>
          <a:p>
            <a:r>
              <a:rPr lang="en-US" dirty="0"/>
              <a:t>Earlham College IT Strategy 24-25</a:t>
            </a:r>
          </a:p>
          <a:p>
            <a:endParaRPr lang="en-US" dirty="0"/>
          </a:p>
        </p:txBody>
      </p:sp>
      <p:sp>
        <p:nvSpPr>
          <p:cNvPr id="6" name="TextBox 5">
            <a:extLst>
              <a:ext uri="{FF2B5EF4-FFF2-40B4-BE49-F238E27FC236}">
                <a16:creationId xmlns:a16="http://schemas.microsoft.com/office/drawing/2014/main" id="{FC41FA3E-82A6-02F2-F814-0D8BBB73442E}"/>
              </a:ext>
            </a:extLst>
          </p:cNvPr>
          <p:cNvSpPr txBox="1"/>
          <p:nvPr/>
        </p:nvSpPr>
        <p:spPr>
          <a:xfrm>
            <a:off x="5170714" y="-805543"/>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graphicFrame>
        <p:nvGraphicFramePr>
          <p:cNvPr id="3" name="Table 2">
            <a:extLst>
              <a:ext uri="{FF2B5EF4-FFF2-40B4-BE49-F238E27FC236}">
                <a16:creationId xmlns:a16="http://schemas.microsoft.com/office/drawing/2014/main" id="{FCA1A096-8B55-8073-FCB4-5C63C17F3C9D}"/>
              </a:ext>
            </a:extLst>
          </p:cNvPr>
          <p:cNvGraphicFramePr>
            <a:graphicFrameLocks noGrp="1"/>
          </p:cNvGraphicFramePr>
          <p:nvPr>
            <p:extLst>
              <p:ext uri="{D42A27DB-BD31-4B8C-83A1-F6EECF244321}">
                <p14:modId xmlns:p14="http://schemas.microsoft.com/office/powerpoint/2010/main" val="4202064542"/>
              </p:ext>
            </p:extLst>
          </p:nvPr>
        </p:nvGraphicFramePr>
        <p:xfrm>
          <a:off x="1391012" y="1573466"/>
          <a:ext cx="8768988" cy="4814508"/>
        </p:xfrm>
        <a:graphic>
          <a:graphicData uri="http://schemas.openxmlformats.org/drawingml/2006/table">
            <a:tbl>
              <a:tblPr/>
              <a:tblGrid>
                <a:gridCol w="4385357">
                  <a:extLst>
                    <a:ext uri="{9D8B030D-6E8A-4147-A177-3AD203B41FA5}">
                      <a16:colId xmlns:a16="http://schemas.microsoft.com/office/drawing/2014/main" val="20000"/>
                    </a:ext>
                  </a:extLst>
                </a:gridCol>
                <a:gridCol w="4383631">
                  <a:extLst>
                    <a:ext uri="{9D8B030D-6E8A-4147-A177-3AD203B41FA5}">
                      <a16:colId xmlns:a16="http://schemas.microsoft.com/office/drawing/2014/main" val="20001"/>
                    </a:ext>
                  </a:extLst>
                </a:gridCol>
              </a:tblGrid>
              <a:tr h="326986">
                <a:tc>
                  <a:txBody>
                    <a:bodyPr/>
                    <a:lstStyle>
                      <a:lvl1pPr defTabSz="684213">
                        <a:spcBef>
                          <a:spcPct val="20000"/>
                        </a:spcBef>
                        <a:buClr>
                          <a:schemeClr val="tx1"/>
                        </a:buClr>
                        <a:buSzPct val="120000"/>
                        <a:buFont typeface="Arial" panose="020B0604020202020204" pitchFamily="34" charset="0"/>
                        <a:defRPr sz="800">
                          <a:solidFill>
                            <a:schemeClr val="tx1"/>
                          </a:solidFill>
                          <a:latin typeface="Arial" panose="020B0604020202020204" pitchFamily="34" charset="0"/>
                        </a:defRPr>
                      </a:lvl1pPr>
                      <a:lvl2pPr marL="742950" indent="-285750" defTabSz="684213">
                        <a:spcBef>
                          <a:spcPct val="20000"/>
                        </a:spcBef>
                        <a:buClr>
                          <a:schemeClr val="tx1"/>
                        </a:buClr>
                        <a:buSzPct val="150000"/>
                        <a:buFont typeface="Arial" panose="020B0604020202020204" pitchFamily="34" charset="0"/>
                        <a:defRPr sz="800">
                          <a:solidFill>
                            <a:schemeClr val="tx1"/>
                          </a:solidFill>
                          <a:latin typeface="Arial" panose="020B0604020202020204" pitchFamily="34" charset="0"/>
                        </a:defRPr>
                      </a:lvl2pPr>
                      <a:lvl3pPr marL="1143000" indent="-228600" defTabSz="684213">
                        <a:spcBef>
                          <a:spcPct val="20000"/>
                        </a:spcBef>
                        <a:buClr>
                          <a:schemeClr val="tx1"/>
                        </a:buClr>
                        <a:buFont typeface="Arial" panose="020B0604020202020204" pitchFamily="34" charset="0"/>
                        <a:defRPr sz="800">
                          <a:solidFill>
                            <a:schemeClr val="tx1"/>
                          </a:solidFill>
                          <a:latin typeface="Arial" panose="020B0604020202020204" pitchFamily="34" charset="0"/>
                        </a:defRPr>
                      </a:lvl3pPr>
                      <a:lvl4pPr marL="1600200" indent="-228600" defTabSz="684213">
                        <a:spcBef>
                          <a:spcPct val="20000"/>
                        </a:spcBef>
                        <a:buClr>
                          <a:schemeClr val="tx1"/>
                        </a:buClr>
                        <a:buFont typeface="Wingdings" panose="05000000000000000000" pitchFamily="2" charset="2"/>
                        <a:defRPr sz="800">
                          <a:solidFill>
                            <a:schemeClr val="tx1"/>
                          </a:solidFill>
                          <a:latin typeface="Arial" panose="020B0604020202020204" pitchFamily="34" charset="0"/>
                        </a:defRPr>
                      </a:lvl4pPr>
                      <a:lvl5pPr marL="2057400" indent="-228600" defTabSz="684213">
                        <a:spcBef>
                          <a:spcPct val="20000"/>
                        </a:spcBef>
                        <a:buFont typeface="Arial" panose="020B0604020202020204" pitchFamily="34" charset="0"/>
                        <a:defRPr sz="800">
                          <a:solidFill>
                            <a:schemeClr val="tx1"/>
                          </a:solidFill>
                          <a:latin typeface="Arial" panose="020B0604020202020204" pitchFamily="34" charset="0"/>
                        </a:defRPr>
                      </a:lvl5pPr>
                      <a:lvl6pPr marL="25146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6pPr>
                      <a:lvl7pPr marL="29718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7pPr>
                      <a:lvl8pPr marL="34290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8pPr>
                      <a:lvl9pPr marL="38862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9p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en-CA" altLang="en-US" sz="1200" b="1" i="0" u="none" strike="noStrike" cap="none" normalizeH="0" baseline="0" dirty="0">
                          <a:ln>
                            <a:noFill/>
                          </a:ln>
                          <a:solidFill>
                            <a:schemeClr val="bg2"/>
                          </a:solidFill>
                          <a:effectLst/>
                          <a:latin typeface="Arial" panose="020B0604020202020204" pitchFamily="34" charset="0"/>
                        </a:rPr>
                        <a:t>Strengths (Internal)</a:t>
                      </a:r>
                    </a:p>
                  </a:txBody>
                  <a:tcPr marL="68580" marR="68580" marT="34294" marB="34294"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lvl1pPr defTabSz="684213">
                        <a:spcBef>
                          <a:spcPct val="20000"/>
                        </a:spcBef>
                        <a:buClr>
                          <a:schemeClr val="tx1"/>
                        </a:buClr>
                        <a:buSzPct val="120000"/>
                        <a:buFont typeface="Arial" panose="020B0604020202020204" pitchFamily="34" charset="0"/>
                        <a:defRPr sz="800">
                          <a:solidFill>
                            <a:schemeClr val="tx1"/>
                          </a:solidFill>
                          <a:latin typeface="Arial" panose="020B0604020202020204" pitchFamily="34" charset="0"/>
                        </a:defRPr>
                      </a:lvl1pPr>
                      <a:lvl2pPr marL="742950" indent="-285750" defTabSz="684213">
                        <a:spcBef>
                          <a:spcPct val="20000"/>
                        </a:spcBef>
                        <a:buClr>
                          <a:schemeClr val="tx1"/>
                        </a:buClr>
                        <a:buSzPct val="150000"/>
                        <a:buFont typeface="Arial" panose="020B0604020202020204" pitchFamily="34" charset="0"/>
                        <a:defRPr sz="800">
                          <a:solidFill>
                            <a:schemeClr val="tx1"/>
                          </a:solidFill>
                          <a:latin typeface="Arial" panose="020B0604020202020204" pitchFamily="34" charset="0"/>
                        </a:defRPr>
                      </a:lvl2pPr>
                      <a:lvl3pPr marL="1143000" indent="-228600" defTabSz="684213">
                        <a:spcBef>
                          <a:spcPct val="20000"/>
                        </a:spcBef>
                        <a:buClr>
                          <a:schemeClr val="tx1"/>
                        </a:buClr>
                        <a:buFont typeface="Arial" panose="020B0604020202020204" pitchFamily="34" charset="0"/>
                        <a:defRPr sz="800">
                          <a:solidFill>
                            <a:schemeClr val="tx1"/>
                          </a:solidFill>
                          <a:latin typeface="Arial" panose="020B0604020202020204" pitchFamily="34" charset="0"/>
                        </a:defRPr>
                      </a:lvl3pPr>
                      <a:lvl4pPr marL="1600200" indent="-228600" defTabSz="684213">
                        <a:spcBef>
                          <a:spcPct val="20000"/>
                        </a:spcBef>
                        <a:buClr>
                          <a:schemeClr val="tx1"/>
                        </a:buClr>
                        <a:buFont typeface="Wingdings" panose="05000000000000000000" pitchFamily="2" charset="2"/>
                        <a:defRPr sz="800">
                          <a:solidFill>
                            <a:schemeClr val="tx1"/>
                          </a:solidFill>
                          <a:latin typeface="Arial" panose="020B0604020202020204" pitchFamily="34" charset="0"/>
                        </a:defRPr>
                      </a:lvl4pPr>
                      <a:lvl5pPr marL="2057400" indent="-228600" defTabSz="684213">
                        <a:spcBef>
                          <a:spcPct val="20000"/>
                        </a:spcBef>
                        <a:buFont typeface="Arial" panose="020B0604020202020204" pitchFamily="34" charset="0"/>
                        <a:defRPr sz="800">
                          <a:solidFill>
                            <a:schemeClr val="tx1"/>
                          </a:solidFill>
                          <a:latin typeface="Arial" panose="020B0604020202020204" pitchFamily="34" charset="0"/>
                        </a:defRPr>
                      </a:lvl5pPr>
                      <a:lvl6pPr marL="25146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6pPr>
                      <a:lvl7pPr marL="29718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7pPr>
                      <a:lvl8pPr marL="34290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8pPr>
                      <a:lvl9pPr marL="38862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9p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en-CA" altLang="en-US" sz="1200" b="1" i="0" u="none" strike="noStrike" cap="none" normalizeH="0" baseline="0" dirty="0">
                          <a:ln>
                            <a:noFill/>
                          </a:ln>
                          <a:solidFill>
                            <a:schemeClr val="bg2"/>
                          </a:solidFill>
                          <a:effectLst/>
                          <a:latin typeface="Arial" panose="020B0604020202020204" pitchFamily="34" charset="0"/>
                        </a:rPr>
                        <a:t>Weaknesses (Internal)</a:t>
                      </a:r>
                    </a:p>
                  </a:txBody>
                  <a:tcPr marL="68580" marR="68580" marT="34294" marB="34294"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657628">
                <a:tc>
                  <a:txBody>
                    <a:bodyPr/>
                    <a:lstStyle>
                      <a:lvl1pPr marL="171450" indent="-171450" defTabSz="684213">
                        <a:spcBef>
                          <a:spcPct val="20000"/>
                        </a:spcBef>
                        <a:buClr>
                          <a:schemeClr val="tx1"/>
                        </a:buClr>
                        <a:buSzPct val="120000"/>
                        <a:buFont typeface="Arial" panose="020B0604020202020204" pitchFamily="34" charset="0"/>
                        <a:defRPr sz="800">
                          <a:solidFill>
                            <a:schemeClr val="tx1"/>
                          </a:solidFill>
                          <a:latin typeface="Arial" panose="020B0604020202020204" pitchFamily="34" charset="0"/>
                        </a:defRPr>
                      </a:lvl1pPr>
                      <a:lvl2pPr marL="742950" indent="-285750" defTabSz="684213">
                        <a:spcBef>
                          <a:spcPct val="20000"/>
                        </a:spcBef>
                        <a:buClr>
                          <a:schemeClr val="tx1"/>
                        </a:buClr>
                        <a:buSzPct val="150000"/>
                        <a:buFont typeface="Arial" panose="020B0604020202020204" pitchFamily="34" charset="0"/>
                        <a:defRPr sz="800">
                          <a:solidFill>
                            <a:schemeClr val="tx1"/>
                          </a:solidFill>
                          <a:latin typeface="Arial" panose="020B0604020202020204" pitchFamily="34" charset="0"/>
                        </a:defRPr>
                      </a:lvl2pPr>
                      <a:lvl3pPr marL="1143000" indent="-228600" defTabSz="684213">
                        <a:spcBef>
                          <a:spcPct val="20000"/>
                        </a:spcBef>
                        <a:buClr>
                          <a:schemeClr val="tx1"/>
                        </a:buClr>
                        <a:buFont typeface="Arial" panose="020B0604020202020204" pitchFamily="34" charset="0"/>
                        <a:defRPr sz="800">
                          <a:solidFill>
                            <a:schemeClr val="tx1"/>
                          </a:solidFill>
                          <a:latin typeface="Arial" panose="020B0604020202020204" pitchFamily="34" charset="0"/>
                        </a:defRPr>
                      </a:lvl3pPr>
                      <a:lvl4pPr marL="1600200" indent="-228600" defTabSz="684213">
                        <a:spcBef>
                          <a:spcPct val="20000"/>
                        </a:spcBef>
                        <a:buClr>
                          <a:schemeClr val="tx1"/>
                        </a:buClr>
                        <a:buFont typeface="Wingdings" panose="05000000000000000000" pitchFamily="2" charset="2"/>
                        <a:defRPr sz="800">
                          <a:solidFill>
                            <a:schemeClr val="tx1"/>
                          </a:solidFill>
                          <a:latin typeface="Arial" panose="020B0604020202020204" pitchFamily="34" charset="0"/>
                        </a:defRPr>
                      </a:lvl4pPr>
                      <a:lvl5pPr marL="2057400" indent="-228600" defTabSz="684213">
                        <a:spcBef>
                          <a:spcPct val="20000"/>
                        </a:spcBef>
                        <a:buFont typeface="Arial" panose="020B0604020202020204" pitchFamily="34" charset="0"/>
                        <a:defRPr sz="800">
                          <a:solidFill>
                            <a:schemeClr val="tx1"/>
                          </a:solidFill>
                          <a:latin typeface="Arial" panose="020B0604020202020204" pitchFamily="34" charset="0"/>
                        </a:defRPr>
                      </a:lvl5pPr>
                      <a:lvl6pPr marL="25146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6pPr>
                      <a:lvl7pPr marL="29718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7pPr>
                      <a:lvl8pPr marL="34290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8pPr>
                      <a:lvl9pPr marL="38862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9pPr>
                    </a:lstStyle>
                    <a:p>
                      <a:pPr marL="171450" marR="0" lvl="0" indent="-171450" algn="l" defTabSz="6842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a:ln>
                            <a:noFill/>
                          </a:ln>
                          <a:solidFill>
                            <a:schemeClr val="tx1"/>
                          </a:solidFill>
                          <a:effectLst/>
                          <a:latin typeface="Arial" panose="020B0604020202020204" pitchFamily="34" charset="0"/>
                        </a:rPr>
                        <a:t>Depth of staff knowledge and experience</a:t>
                      </a:r>
                    </a:p>
                    <a:p>
                      <a:pPr marL="171450" marR="0" lvl="0" indent="-171450" algn="l" defTabSz="6842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a:ln>
                            <a:noFill/>
                          </a:ln>
                          <a:solidFill>
                            <a:schemeClr val="tx1"/>
                          </a:solidFill>
                          <a:effectLst/>
                          <a:latin typeface="Arial" panose="020B0604020202020204" pitchFamily="34" charset="0"/>
                        </a:rPr>
                        <a:t>Service desk</a:t>
                      </a:r>
                    </a:p>
                    <a:p>
                      <a:pPr marL="171450" marR="0" lvl="0" indent="-171450" algn="l" defTabSz="6842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a:ln>
                            <a:noFill/>
                          </a:ln>
                          <a:solidFill>
                            <a:schemeClr val="tx1"/>
                          </a:solidFill>
                          <a:effectLst/>
                          <a:latin typeface="Arial" panose="020B0604020202020204" pitchFamily="34" charset="0"/>
                        </a:rPr>
                        <a:t>Staff customer service oriented</a:t>
                      </a:r>
                    </a:p>
                    <a:p>
                      <a:pPr marL="171450" marR="0" lvl="0" indent="-171450" algn="l" defTabSz="6842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a:ln>
                            <a:noFill/>
                          </a:ln>
                          <a:solidFill>
                            <a:schemeClr val="tx1"/>
                          </a:solidFill>
                          <a:effectLst/>
                          <a:latin typeface="Arial" panose="020B0604020202020204" pitchFamily="34" charset="0"/>
                        </a:rPr>
                        <a:t>Willingness to innovate</a:t>
                      </a:r>
                    </a:p>
                    <a:p>
                      <a:pPr marL="171450" marR="0" lvl="0" indent="-171450" algn="l" defTabSz="6842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a:ln>
                            <a:noFill/>
                          </a:ln>
                          <a:solidFill>
                            <a:schemeClr val="tx1"/>
                          </a:solidFill>
                          <a:effectLst/>
                          <a:latin typeface="Arial" panose="020B0604020202020204" pitchFamily="34" charset="0"/>
                        </a:rPr>
                        <a:t>Network infrastructure</a:t>
                      </a:r>
                    </a:p>
                    <a:p>
                      <a:pPr marL="171450" marR="0" lvl="0" indent="-171450" algn="l" defTabSz="6842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a:ln>
                            <a:noFill/>
                          </a:ln>
                          <a:solidFill>
                            <a:schemeClr val="tx1"/>
                          </a:solidFill>
                          <a:effectLst/>
                          <a:latin typeface="Arial" panose="020B0604020202020204" pitchFamily="34" charset="0"/>
                        </a:rPr>
                        <a:t>Being able to address specialized requests</a:t>
                      </a:r>
                    </a:p>
                    <a:p>
                      <a:pPr marL="171450" marR="0" lvl="0" indent="-171450" algn="l" defTabSz="6842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a:ln>
                            <a:noFill/>
                          </a:ln>
                          <a:solidFill>
                            <a:schemeClr val="tx1"/>
                          </a:solidFill>
                          <a:effectLst/>
                          <a:latin typeface="Arial" panose="020B0604020202020204" pitchFamily="34" charset="0"/>
                        </a:rPr>
                        <a:t>Change management</a:t>
                      </a:r>
                    </a:p>
                    <a:p>
                      <a:pPr marL="171450" marR="0" lvl="0" indent="-171450" algn="l" defTabSz="6842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a:ln>
                            <a:noFill/>
                          </a:ln>
                          <a:solidFill>
                            <a:schemeClr val="tx1"/>
                          </a:solidFill>
                          <a:effectLst/>
                          <a:latin typeface="Arial" panose="020B0604020202020204" pitchFamily="34" charset="0"/>
                        </a:rPr>
                        <a:t>Internal teamwork (understanding of roles and tools, communication, willingness to collaborate and pitch in)</a:t>
                      </a:r>
                      <a:endParaRPr kumimoji="0" lang="en-CA" altLang="en-US" sz="1200" b="0" i="0" u="none" strike="noStrike" cap="none" normalizeH="0" baseline="0">
                        <a:ln>
                          <a:noFill/>
                        </a:ln>
                        <a:solidFill>
                          <a:schemeClr val="tx1"/>
                        </a:solidFill>
                        <a:effectLst/>
                        <a:latin typeface="Arial" panose="020B0604020202020204" pitchFamily="34" charset="0"/>
                      </a:endParaRPr>
                    </a:p>
                  </a:txBody>
                  <a:tcPr marL="68580" marR="68580" marT="34294" marB="3429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2F2F2"/>
                    </a:solidFill>
                  </a:tcPr>
                </a:tc>
                <a:tc>
                  <a:txBody>
                    <a:bodyPr/>
                    <a:lstStyle>
                      <a:lvl1pPr marL="171450" indent="-171450" defTabSz="912813">
                        <a:spcBef>
                          <a:spcPct val="20000"/>
                        </a:spcBef>
                        <a:buClr>
                          <a:schemeClr val="tx1"/>
                        </a:buClr>
                        <a:buSzPct val="120000"/>
                        <a:buFont typeface="Arial" panose="020B0604020202020204" pitchFamily="34" charset="0"/>
                        <a:defRPr sz="800">
                          <a:solidFill>
                            <a:schemeClr val="tx1"/>
                          </a:solidFill>
                          <a:latin typeface="Arial" panose="020B0604020202020204" pitchFamily="34" charset="0"/>
                        </a:defRPr>
                      </a:lvl1pPr>
                      <a:lvl2pPr marL="742950" indent="-285750" defTabSz="912813">
                        <a:spcBef>
                          <a:spcPct val="20000"/>
                        </a:spcBef>
                        <a:buClr>
                          <a:schemeClr val="tx1"/>
                        </a:buClr>
                        <a:buSzPct val="150000"/>
                        <a:buFont typeface="Arial" panose="020B0604020202020204" pitchFamily="34" charset="0"/>
                        <a:defRPr sz="800">
                          <a:solidFill>
                            <a:schemeClr val="tx1"/>
                          </a:solidFill>
                          <a:latin typeface="Arial" panose="020B0604020202020204" pitchFamily="34" charset="0"/>
                        </a:defRPr>
                      </a:lvl2pPr>
                      <a:lvl3pPr marL="1143000" indent="-228600" defTabSz="912813">
                        <a:spcBef>
                          <a:spcPct val="20000"/>
                        </a:spcBef>
                        <a:buClr>
                          <a:schemeClr val="tx1"/>
                        </a:buClr>
                        <a:buFont typeface="Arial" panose="020B0604020202020204" pitchFamily="34" charset="0"/>
                        <a:defRPr sz="800">
                          <a:solidFill>
                            <a:schemeClr val="tx1"/>
                          </a:solidFill>
                          <a:latin typeface="Arial" panose="020B0604020202020204" pitchFamily="34" charset="0"/>
                        </a:defRPr>
                      </a:lvl3pPr>
                      <a:lvl4pPr marL="1600200" indent="-228600" defTabSz="912813">
                        <a:spcBef>
                          <a:spcPct val="20000"/>
                        </a:spcBef>
                        <a:buClr>
                          <a:schemeClr val="tx1"/>
                        </a:buClr>
                        <a:buFont typeface="Wingdings" panose="05000000000000000000" pitchFamily="2" charset="2"/>
                        <a:defRPr sz="800">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sz="8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9pPr>
                    </a:lstStyle>
                    <a:p>
                      <a:pPr marL="171450" marR="0" lvl="0" indent="-1714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a:ln>
                            <a:noFill/>
                          </a:ln>
                          <a:solidFill>
                            <a:schemeClr val="tx1"/>
                          </a:solidFill>
                          <a:effectLst/>
                          <a:latin typeface="Arial" panose="020B0604020202020204" pitchFamily="34" charset="0"/>
                        </a:rPr>
                        <a:t>Resource capacity (limited dollars and staff)</a:t>
                      </a:r>
                    </a:p>
                    <a:p>
                      <a:pPr marL="171450" marR="0" lvl="0" indent="-1714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a:ln>
                            <a:noFill/>
                          </a:ln>
                          <a:solidFill>
                            <a:schemeClr val="tx1"/>
                          </a:solidFill>
                          <a:effectLst/>
                          <a:latin typeface="Arial" panose="020B0604020202020204" pitchFamily="34" charset="0"/>
                        </a:rPr>
                        <a:t>Lack of IT Governance (federated, ad hoc decision-making, distributed IT spending, security vulnerabilities)</a:t>
                      </a:r>
                    </a:p>
                    <a:p>
                      <a:pPr marL="171450" marR="0" lvl="0" indent="-1714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altLang="en-US" sz="1200" b="0" i="0" u="none" strike="noStrike" cap="none" normalizeH="0" baseline="0">
                          <a:ln>
                            <a:noFill/>
                          </a:ln>
                          <a:solidFill>
                            <a:schemeClr val="tx1"/>
                          </a:solidFill>
                          <a:effectLst/>
                          <a:latin typeface="Arial" panose="020B0604020202020204" pitchFamily="34" charset="0"/>
                        </a:rPr>
                        <a:t>Impact of not having CIO for lengthy period (e.g., no cheerleader to highlight IT accomplishments)</a:t>
                      </a:r>
                    </a:p>
                    <a:p>
                      <a:pPr marL="171450" marR="0" lvl="0" indent="-1714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altLang="en-US" sz="1200" b="0" i="0" u="none" strike="noStrike" cap="none" normalizeH="0" baseline="0">
                          <a:ln>
                            <a:noFill/>
                          </a:ln>
                          <a:solidFill>
                            <a:schemeClr val="tx1"/>
                          </a:solidFill>
                          <a:effectLst/>
                          <a:latin typeface="Arial" panose="020B0604020202020204" pitchFamily="34" charset="0"/>
                        </a:rPr>
                        <a:t>Lack of process documentation in some areas (and user documentation)</a:t>
                      </a:r>
                    </a:p>
                    <a:p>
                      <a:pPr marL="171450" marR="0" lvl="0" indent="-1714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altLang="en-US" sz="1200" b="0" i="0" u="none" strike="noStrike" cap="none" normalizeH="0" baseline="0">
                          <a:ln>
                            <a:noFill/>
                          </a:ln>
                          <a:solidFill>
                            <a:schemeClr val="tx1"/>
                          </a:solidFill>
                          <a:effectLst/>
                          <a:latin typeface="Arial" panose="020B0604020202020204" pitchFamily="34" charset="0"/>
                        </a:rPr>
                        <a:t>Data architecture and integration</a:t>
                      </a:r>
                    </a:p>
                    <a:p>
                      <a:pPr marL="171450" marR="0" lvl="0" indent="-1714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altLang="en-US" sz="1200" b="0" i="0" u="none" strike="noStrike" cap="none" normalizeH="0" baseline="0">
                          <a:ln>
                            <a:noFill/>
                          </a:ln>
                          <a:solidFill>
                            <a:schemeClr val="tx1"/>
                          </a:solidFill>
                          <a:effectLst/>
                          <a:latin typeface="Arial" panose="020B0604020202020204" pitchFamily="34" charset="0"/>
                        </a:rPr>
                        <a:t>Business applications (e.g., productivity)</a:t>
                      </a:r>
                    </a:p>
                  </a:txBody>
                  <a:tcPr marL="68580" marR="68580" marT="34294" marB="3429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326986">
                <a:tc>
                  <a:txBody>
                    <a:bodyPr/>
                    <a:lstStyle>
                      <a:lvl1pPr defTabSz="684213">
                        <a:spcBef>
                          <a:spcPct val="20000"/>
                        </a:spcBef>
                        <a:buClr>
                          <a:schemeClr val="tx1"/>
                        </a:buClr>
                        <a:buSzPct val="120000"/>
                        <a:buFont typeface="Arial" panose="020B0604020202020204" pitchFamily="34" charset="0"/>
                        <a:defRPr sz="800">
                          <a:solidFill>
                            <a:schemeClr val="tx1"/>
                          </a:solidFill>
                          <a:latin typeface="Arial" panose="020B0604020202020204" pitchFamily="34" charset="0"/>
                        </a:defRPr>
                      </a:lvl1pPr>
                      <a:lvl2pPr marL="742950" indent="-285750" defTabSz="684213">
                        <a:spcBef>
                          <a:spcPct val="20000"/>
                        </a:spcBef>
                        <a:buClr>
                          <a:schemeClr val="tx1"/>
                        </a:buClr>
                        <a:buSzPct val="150000"/>
                        <a:buFont typeface="Arial" panose="020B0604020202020204" pitchFamily="34" charset="0"/>
                        <a:defRPr sz="800">
                          <a:solidFill>
                            <a:schemeClr val="tx1"/>
                          </a:solidFill>
                          <a:latin typeface="Arial" panose="020B0604020202020204" pitchFamily="34" charset="0"/>
                        </a:defRPr>
                      </a:lvl2pPr>
                      <a:lvl3pPr marL="1143000" indent="-228600" defTabSz="684213">
                        <a:spcBef>
                          <a:spcPct val="20000"/>
                        </a:spcBef>
                        <a:buClr>
                          <a:schemeClr val="tx1"/>
                        </a:buClr>
                        <a:buFont typeface="Arial" panose="020B0604020202020204" pitchFamily="34" charset="0"/>
                        <a:defRPr sz="800">
                          <a:solidFill>
                            <a:schemeClr val="tx1"/>
                          </a:solidFill>
                          <a:latin typeface="Arial" panose="020B0604020202020204" pitchFamily="34" charset="0"/>
                        </a:defRPr>
                      </a:lvl3pPr>
                      <a:lvl4pPr marL="1600200" indent="-228600" defTabSz="684213">
                        <a:spcBef>
                          <a:spcPct val="20000"/>
                        </a:spcBef>
                        <a:buClr>
                          <a:schemeClr val="tx1"/>
                        </a:buClr>
                        <a:buFont typeface="Wingdings" panose="05000000000000000000" pitchFamily="2" charset="2"/>
                        <a:defRPr sz="800">
                          <a:solidFill>
                            <a:schemeClr val="tx1"/>
                          </a:solidFill>
                          <a:latin typeface="Arial" panose="020B0604020202020204" pitchFamily="34" charset="0"/>
                        </a:defRPr>
                      </a:lvl4pPr>
                      <a:lvl5pPr marL="2057400" indent="-228600" defTabSz="684213">
                        <a:spcBef>
                          <a:spcPct val="20000"/>
                        </a:spcBef>
                        <a:buFont typeface="Arial" panose="020B0604020202020204" pitchFamily="34" charset="0"/>
                        <a:defRPr sz="800">
                          <a:solidFill>
                            <a:schemeClr val="tx1"/>
                          </a:solidFill>
                          <a:latin typeface="Arial" panose="020B0604020202020204" pitchFamily="34" charset="0"/>
                        </a:defRPr>
                      </a:lvl5pPr>
                      <a:lvl6pPr marL="25146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6pPr>
                      <a:lvl7pPr marL="29718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7pPr>
                      <a:lvl8pPr marL="34290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8pPr>
                      <a:lvl9pPr marL="38862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9p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en-CA" altLang="en-US" sz="1200" b="1" i="0" u="none" strike="noStrike" cap="none" normalizeH="0" baseline="0" dirty="0">
                          <a:ln>
                            <a:noFill/>
                          </a:ln>
                          <a:solidFill>
                            <a:schemeClr val="bg2"/>
                          </a:solidFill>
                          <a:effectLst/>
                          <a:latin typeface="Arial" panose="020B0604020202020204" pitchFamily="34" charset="0"/>
                        </a:rPr>
                        <a:t>Opportunities (External)</a:t>
                      </a:r>
                    </a:p>
                  </a:txBody>
                  <a:tcPr marL="68580" marR="68580" marT="34294" marB="34294"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lvl1pPr defTabSz="684213">
                        <a:spcBef>
                          <a:spcPct val="20000"/>
                        </a:spcBef>
                        <a:buClr>
                          <a:schemeClr val="tx1"/>
                        </a:buClr>
                        <a:buSzPct val="120000"/>
                        <a:buFont typeface="Arial" panose="020B0604020202020204" pitchFamily="34" charset="0"/>
                        <a:defRPr sz="800">
                          <a:solidFill>
                            <a:schemeClr val="tx1"/>
                          </a:solidFill>
                          <a:latin typeface="Arial" panose="020B0604020202020204" pitchFamily="34" charset="0"/>
                        </a:defRPr>
                      </a:lvl1pPr>
                      <a:lvl2pPr marL="742950" indent="-285750" defTabSz="684213">
                        <a:spcBef>
                          <a:spcPct val="20000"/>
                        </a:spcBef>
                        <a:buClr>
                          <a:schemeClr val="tx1"/>
                        </a:buClr>
                        <a:buSzPct val="150000"/>
                        <a:buFont typeface="Arial" panose="020B0604020202020204" pitchFamily="34" charset="0"/>
                        <a:defRPr sz="800">
                          <a:solidFill>
                            <a:schemeClr val="tx1"/>
                          </a:solidFill>
                          <a:latin typeface="Arial" panose="020B0604020202020204" pitchFamily="34" charset="0"/>
                        </a:defRPr>
                      </a:lvl2pPr>
                      <a:lvl3pPr marL="1143000" indent="-228600" defTabSz="684213">
                        <a:spcBef>
                          <a:spcPct val="20000"/>
                        </a:spcBef>
                        <a:buClr>
                          <a:schemeClr val="tx1"/>
                        </a:buClr>
                        <a:buFont typeface="Arial" panose="020B0604020202020204" pitchFamily="34" charset="0"/>
                        <a:defRPr sz="800">
                          <a:solidFill>
                            <a:schemeClr val="tx1"/>
                          </a:solidFill>
                          <a:latin typeface="Arial" panose="020B0604020202020204" pitchFamily="34" charset="0"/>
                        </a:defRPr>
                      </a:lvl3pPr>
                      <a:lvl4pPr marL="1600200" indent="-228600" defTabSz="684213">
                        <a:spcBef>
                          <a:spcPct val="20000"/>
                        </a:spcBef>
                        <a:buClr>
                          <a:schemeClr val="tx1"/>
                        </a:buClr>
                        <a:buFont typeface="Wingdings" panose="05000000000000000000" pitchFamily="2" charset="2"/>
                        <a:defRPr sz="800">
                          <a:solidFill>
                            <a:schemeClr val="tx1"/>
                          </a:solidFill>
                          <a:latin typeface="Arial" panose="020B0604020202020204" pitchFamily="34" charset="0"/>
                        </a:defRPr>
                      </a:lvl4pPr>
                      <a:lvl5pPr marL="2057400" indent="-228600" defTabSz="684213">
                        <a:spcBef>
                          <a:spcPct val="20000"/>
                        </a:spcBef>
                        <a:buFont typeface="Arial" panose="020B0604020202020204" pitchFamily="34" charset="0"/>
                        <a:defRPr sz="800">
                          <a:solidFill>
                            <a:schemeClr val="tx1"/>
                          </a:solidFill>
                          <a:latin typeface="Arial" panose="020B0604020202020204" pitchFamily="34" charset="0"/>
                        </a:defRPr>
                      </a:lvl5pPr>
                      <a:lvl6pPr marL="25146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6pPr>
                      <a:lvl7pPr marL="29718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7pPr>
                      <a:lvl8pPr marL="34290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8pPr>
                      <a:lvl9pPr marL="38862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9p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en-CA" altLang="en-US" sz="1200" b="1" i="0" u="none" strike="noStrike" cap="none" normalizeH="0" baseline="0" dirty="0">
                          <a:ln>
                            <a:noFill/>
                          </a:ln>
                          <a:solidFill>
                            <a:schemeClr val="bg2"/>
                          </a:solidFill>
                          <a:effectLst/>
                          <a:latin typeface="Arial" panose="020B0604020202020204" pitchFamily="34" charset="0"/>
                        </a:rPr>
                        <a:t>Threats (External)</a:t>
                      </a:r>
                    </a:p>
                  </a:txBody>
                  <a:tcPr marL="68580" marR="68580" marT="34294" marB="34294"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2362317">
                <a:tc>
                  <a:txBody>
                    <a:bodyPr/>
                    <a:lstStyle>
                      <a:lvl1pPr marL="171450" indent="-171450" defTabSz="912813">
                        <a:spcBef>
                          <a:spcPct val="20000"/>
                        </a:spcBef>
                        <a:buClr>
                          <a:schemeClr val="tx1"/>
                        </a:buClr>
                        <a:buSzPct val="120000"/>
                        <a:buFont typeface="Arial" panose="020B0604020202020204" pitchFamily="34" charset="0"/>
                        <a:defRPr sz="800">
                          <a:solidFill>
                            <a:schemeClr val="tx1"/>
                          </a:solidFill>
                          <a:latin typeface="Arial" panose="020B0604020202020204" pitchFamily="34" charset="0"/>
                        </a:defRPr>
                      </a:lvl1pPr>
                      <a:lvl2pPr marL="742950" indent="-285750" defTabSz="912813">
                        <a:spcBef>
                          <a:spcPct val="20000"/>
                        </a:spcBef>
                        <a:buClr>
                          <a:schemeClr val="tx1"/>
                        </a:buClr>
                        <a:buSzPct val="150000"/>
                        <a:buFont typeface="Arial" panose="020B0604020202020204" pitchFamily="34" charset="0"/>
                        <a:defRPr sz="800">
                          <a:solidFill>
                            <a:schemeClr val="tx1"/>
                          </a:solidFill>
                          <a:latin typeface="Arial" panose="020B0604020202020204" pitchFamily="34" charset="0"/>
                        </a:defRPr>
                      </a:lvl2pPr>
                      <a:lvl3pPr marL="1143000" indent="-228600" defTabSz="912813">
                        <a:spcBef>
                          <a:spcPct val="20000"/>
                        </a:spcBef>
                        <a:buClr>
                          <a:schemeClr val="tx1"/>
                        </a:buClr>
                        <a:buFont typeface="Arial" panose="020B0604020202020204" pitchFamily="34" charset="0"/>
                        <a:defRPr sz="800">
                          <a:solidFill>
                            <a:schemeClr val="tx1"/>
                          </a:solidFill>
                          <a:latin typeface="Arial" panose="020B0604020202020204" pitchFamily="34" charset="0"/>
                        </a:defRPr>
                      </a:lvl3pPr>
                      <a:lvl4pPr marL="1600200" indent="-228600" defTabSz="912813">
                        <a:spcBef>
                          <a:spcPct val="20000"/>
                        </a:spcBef>
                        <a:buClr>
                          <a:schemeClr val="tx1"/>
                        </a:buClr>
                        <a:buFont typeface="Wingdings" panose="05000000000000000000" pitchFamily="2" charset="2"/>
                        <a:defRPr sz="800">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sz="8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9pPr>
                    </a:lstStyle>
                    <a:p>
                      <a:pPr marL="171450" marR="0" lvl="0" indent="-1714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a:ln>
                            <a:noFill/>
                          </a:ln>
                          <a:solidFill>
                            <a:schemeClr val="tx1"/>
                          </a:solidFill>
                          <a:effectLst/>
                          <a:latin typeface="Arial" panose="020B0604020202020204" pitchFamily="34" charset="0"/>
                        </a:rPr>
                        <a:t>vCISO (GreyCastle) and managed infrastructure partner (Apogee)</a:t>
                      </a:r>
                      <a:endParaRPr kumimoji="0" lang="en-CA" altLang="en-US" sz="1200" b="0" i="0" u="none" strike="noStrike" cap="none" normalizeH="0" baseline="0">
                        <a:ln>
                          <a:noFill/>
                        </a:ln>
                        <a:solidFill>
                          <a:schemeClr val="tx1"/>
                        </a:solidFill>
                        <a:effectLst/>
                        <a:latin typeface="Arial" panose="020B0604020202020204" pitchFamily="34" charset="0"/>
                      </a:endParaRPr>
                    </a:p>
                    <a:p>
                      <a:pPr marL="171450" marR="0" lvl="0" indent="-1714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a:ln>
                            <a:noFill/>
                          </a:ln>
                          <a:solidFill>
                            <a:schemeClr val="tx1"/>
                          </a:solidFill>
                          <a:effectLst/>
                          <a:latin typeface="Arial" panose="020B0604020202020204" pitchFamily="34" charset="0"/>
                        </a:rPr>
                        <a:t>Improved tools and platforms (e.g, data backup and restoration, DNS management &amp; security tool, centralized purchasing, active directory/Azure account management, email filtering)</a:t>
                      </a:r>
                    </a:p>
                    <a:p>
                      <a:pPr marL="171450" marR="0" lvl="0" indent="-1714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a:ln>
                            <a:noFill/>
                          </a:ln>
                          <a:solidFill>
                            <a:schemeClr val="tx1"/>
                          </a:solidFill>
                          <a:effectLst/>
                          <a:latin typeface="Arial" panose="020B0604020202020204" pitchFamily="34" charset="0"/>
                        </a:rPr>
                        <a:t>Improved use of existing tools (e.g., Banner audit/assessment)</a:t>
                      </a:r>
                    </a:p>
                    <a:p>
                      <a:pPr marL="171450" marR="0" lvl="0" indent="-1714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a:ln>
                            <a:noFill/>
                          </a:ln>
                          <a:solidFill>
                            <a:schemeClr val="tx1"/>
                          </a:solidFill>
                          <a:effectLst/>
                          <a:latin typeface="Arial" panose="020B0604020202020204" pitchFamily="34" charset="0"/>
                        </a:rPr>
                        <a:t>Better definition and implementation of role-based permissions and access</a:t>
                      </a:r>
                    </a:p>
                    <a:p>
                      <a:pPr marL="171450" marR="0" lvl="0" indent="-1714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a:ln>
                            <a:noFill/>
                          </a:ln>
                          <a:solidFill>
                            <a:schemeClr val="tx1"/>
                          </a:solidFill>
                          <a:effectLst/>
                          <a:latin typeface="Arial" panose="020B0604020202020204" pitchFamily="34" charset="0"/>
                        </a:rPr>
                        <a:t>Classroom technology more easily virtualized</a:t>
                      </a:r>
                    </a:p>
                    <a:p>
                      <a:pPr marL="171450" marR="0" lvl="0" indent="-1714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a:ln>
                            <a:noFill/>
                          </a:ln>
                          <a:solidFill>
                            <a:schemeClr val="tx1"/>
                          </a:solidFill>
                          <a:effectLst/>
                          <a:latin typeface="Arial" panose="020B0604020202020204" pitchFamily="34" charset="0"/>
                        </a:rPr>
                        <a:t>Seminary relationship(s) and support</a:t>
                      </a:r>
                    </a:p>
                    <a:p>
                      <a:pPr marL="171450" marR="0" lvl="0" indent="-17145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a:ln>
                            <a:noFill/>
                          </a:ln>
                          <a:solidFill>
                            <a:schemeClr val="tx1"/>
                          </a:solidFill>
                          <a:effectLst/>
                          <a:latin typeface="Arial" panose="020B0604020202020204" pitchFamily="34" charset="0"/>
                        </a:rPr>
                        <a:t>Automated workflow for common processes</a:t>
                      </a:r>
                    </a:p>
                  </a:txBody>
                  <a:tcPr marL="68580" marR="68580" marT="34294" marB="3429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2F2F2"/>
                    </a:solidFill>
                  </a:tcPr>
                </a:tc>
                <a:tc>
                  <a:txBody>
                    <a:bodyPr/>
                    <a:lstStyle>
                      <a:lvl1pPr marL="171450" indent="-171450" defTabSz="684213">
                        <a:spcBef>
                          <a:spcPct val="20000"/>
                        </a:spcBef>
                        <a:buClr>
                          <a:schemeClr val="tx1"/>
                        </a:buClr>
                        <a:buSzPct val="120000"/>
                        <a:buFont typeface="Arial" panose="020B0604020202020204" pitchFamily="34" charset="0"/>
                        <a:defRPr sz="800">
                          <a:solidFill>
                            <a:schemeClr val="tx1"/>
                          </a:solidFill>
                          <a:latin typeface="Arial" panose="020B0604020202020204" pitchFamily="34" charset="0"/>
                        </a:defRPr>
                      </a:lvl1pPr>
                      <a:lvl2pPr marL="742950" indent="-285750" defTabSz="684213">
                        <a:spcBef>
                          <a:spcPct val="20000"/>
                        </a:spcBef>
                        <a:buClr>
                          <a:schemeClr val="tx1"/>
                        </a:buClr>
                        <a:buSzPct val="150000"/>
                        <a:buFont typeface="Arial" panose="020B0604020202020204" pitchFamily="34" charset="0"/>
                        <a:defRPr sz="800">
                          <a:solidFill>
                            <a:schemeClr val="tx1"/>
                          </a:solidFill>
                          <a:latin typeface="Arial" panose="020B0604020202020204" pitchFamily="34" charset="0"/>
                        </a:defRPr>
                      </a:lvl2pPr>
                      <a:lvl3pPr marL="1143000" indent="-228600" defTabSz="684213">
                        <a:spcBef>
                          <a:spcPct val="20000"/>
                        </a:spcBef>
                        <a:buClr>
                          <a:schemeClr val="tx1"/>
                        </a:buClr>
                        <a:buFont typeface="Arial" panose="020B0604020202020204" pitchFamily="34" charset="0"/>
                        <a:defRPr sz="800">
                          <a:solidFill>
                            <a:schemeClr val="tx1"/>
                          </a:solidFill>
                          <a:latin typeface="Arial" panose="020B0604020202020204" pitchFamily="34" charset="0"/>
                        </a:defRPr>
                      </a:lvl3pPr>
                      <a:lvl4pPr marL="1600200" indent="-228600" defTabSz="684213">
                        <a:spcBef>
                          <a:spcPct val="20000"/>
                        </a:spcBef>
                        <a:buClr>
                          <a:schemeClr val="tx1"/>
                        </a:buClr>
                        <a:buFont typeface="Wingdings" panose="05000000000000000000" pitchFamily="2" charset="2"/>
                        <a:defRPr sz="800">
                          <a:solidFill>
                            <a:schemeClr val="tx1"/>
                          </a:solidFill>
                          <a:latin typeface="Arial" panose="020B0604020202020204" pitchFamily="34" charset="0"/>
                        </a:defRPr>
                      </a:lvl4pPr>
                      <a:lvl5pPr marL="2057400" indent="-228600" defTabSz="684213">
                        <a:spcBef>
                          <a:spcPct val="20000"/>
                        </a:spcBef>
                        <a:buFont typeface="Arial" panose="020B0604020202020204" pitchFamily="34" charset="0"/>
                        <a:defRPr sz="800">
                          <a:solidFill>
                            <a:schemeClr val="tx1"/>
                          </a:solidFill>
                          <a:latin typeface="Arial" panose="020B0604020202020204" pitchFamily="34" charset="0"/>
                        </a:defRPr>
                      </a:lvl5pPr>
                      <a:lvl6pPr marL="25146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6pPr>
                      <a:lvl7pPr marL="29718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7pPr>
                      <a:lvl8pPr marL="34290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8pPr>
                      <a:lvl9pPr marL="38862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9pPr>
                    </a:lstStyle>
                    <a:p>
                      <a:pPr marL="171450" marR="0" lvl="0" indent="-171450" algn="l" defTabSz="6842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Student enrollment</a:t>
                      </a:r>
                    </a:p>
                    <a:p>
                      <a:pPr marL="171450" marR="0" lvl="0" indent="-171450" algn="l" defTabSz="6842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Regulation &amp; compliance changes</a:t>
                      </a:r>
                    </a:p>
                    <a:p>
                      <a:pPr marL="171450" marR="0" lvl="0" indent="-171450" algn="l" defTabSz="6842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Security (internal awareness, increasing external threats, phishing attempts, ransomware)</a:t>
                      </a:r>
                    </a:p>
                    <a:p>
                      <a:pPr marL="171450" marR="0" lvl="0" indent="-171450" algn="l" defTabSz="6842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Limited understanding of ITS’ capacity and capability to deliver solutions.</a:t>
                      </a:r>
                    </a:p>
                    <a:p>
                      <a:pPr marL="171450" marR="0" lvl="0" indent="-171450" algn="l" defTabSz="6842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Lack of clarity regarding IT alignment with college goals </a:t>
                      </a:r>
                    </a:p>
                    <a:p>
                      <a:pPr marL="171450" marR="0" lvl="0" indent="-171450" algn="l" defTabSz="6842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Limited coordination with ITS</a:t>
                      </a:r>
                    </a:p>
                    <a:p>
                      <a:pPr marL="171450" marR="0" lvl="0" indent="-171450" algn="l" defTabSz="6842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CA" altLang="en-US" sz="1200" b="0" i="0" u="none" strike="noStrike" cap="none" normalizeH="0" baseline="0" dirty="0">
                          <a:ln>
                            <a:noFill/>
                          </a:ln>
                          <a:solidFill>
                            <a:schemeClr val="tx1"/>
                          </a:solidFill>
                          <a:effectLst/>
                          <a:latin typeface="Arial" panose="020B0604020202020204" pitchFamily="34" charset="0"/>
                        </a:rPr>
                        <a:t>Lack of knowledge/training for data reporting &amp; analytics</a:t>
                      </a:r>
                    </a:p>
                    <a:p>
                      <a:pPr marL="171450" marR="0" lvl="0" indent="-171450" algn="l" defTabSz="6842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Willingness of business to adopt innovation ideas (culture?)</a:t>
                      </a:r>
                    </a:p>
                    <a:p>
                      <a:pPr marL="171450" marR="0" lvl="0" indent="-171450" algn="l" defTabSz="6842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Shadow IT in various other departments</a:t>
                      </a:r>
                    </a:p>
                    <a:p>
                      <a:pPr marL="171450" marR="0" lvl="0" indent="-171450" algn="l" defTabSz="684213"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CA" altLang="en-US" sz="1200" b="0" i="0" u="none" strike="noStrike" cap="none" normalizeH="0" baseline="0" dirty="0">
                        <a:ln>
                          <a:noFill/>
                        </a:ln>
                        <a:solidFill>
                          <a:schemeClr val="tx1"/>
                        </a:solidFill>
                        <a:effectLst/>
                        <a:latin typeface="Arial" panose="020B0604020202020204" pitchFamily="34" charset="0"/>
                      </a:endParaRPr>
                    </a:p>
                    <a:p>
                      <a:pPr marL="171450" marR="0" lvl="0" indent="-171450" algn="l" defTabSz="684213"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txBody>
                  <a:tcPr marL="68580" marR="68580" marT="34294" marB="34294"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6068B186-6170-B409-E410-35A0A26E7101}"/>
              </a:ext>
            </a:extLst>
          </p:cNvPr>
          <p:cNvSpPr txBox="1"/>
          <p:nvPr/>
        </p:nvSpPr>
        <p:spPr>
          <a:xfrm>
            <a:off x="509286" y="3136739"/>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66503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EAF6-4B79-B856-A494-FBBC5C4F49D5}"/>
              </a:ext>
            </a:extLst>
          </p:cNvPr>
          <p:cNvSpPr>
            <a:spLocks noGrp="1"/>
          </p:cNvSpPr>
          <p:nvPr>
            <p:ph type="title"/>
          </p:nvPr>
        </p:nvSpPr>
        <p:spPr/>
        <p:txBody>
          <a:bodyPr/>
          <a:lstStyle/>
          <a:p>
            <a:r>
              <a:rPr lang="en-US" dirty="0"/>
              <a:t>IT Maturity</a:t>
            </a:r>
          </a:p>
        </p:txBody>
      </p:sp>
      <p:sp>
        <p:nvSpPr>
          <p:cNvPr id="37" name="Text Placeholder 36">
            <a:extLst>
              <a:ext uri="{FF2B5EF4-FFF2-40B4-BE49-F238E27FC236}">
                <a16:creationId xmlns:a16="http://schemas.microsoft.com/office/drawing/2014/main" id="{ACA73F7F-28F2-A87D-25DE-983CC90AA7FA}"/>
              </a:ext>
            </a:extLst>
          </p:cNvPr>
          <p:cNvSpPr>
            <a:spLocks noGrp="1"/>
          </p:cNvSpPr>
          <p:nvPr>
            <p:ph type="body" sz="quarter" idx="15"/>
          </p:nvPr>
        </p:nvSpPr>
        <p:spPr/>
        <p:txBody>
          <a:bodyPr/>
          <a:lstStyle/>
          <a:p>
            <a:r>
              <a:rPr lang="en-US" dirty="0"/>
              <a:t>Earlham College IT Strategy 24-25</a:t>
            </a:r>
          </a:p>
        </p:txBody>
      </p:sp>
      <p:sp>
        <p:nvSpPr>
          <p:cNvPr id="6" name="TextBox 5">
            <a:extLst>
              <a:ext uri="{FF2B5EF4-FFF2-40B4-BE49-F238E27FC236}">
                <a16:creationId xmlns:a16="http://schemas.microsoft.com/office/drawing/2014/main" id="{FC41FA3E-82A6-02F2-F814-0D8BBB73442E}"/>
              </a:ext>
            </a:extLst>
          </p:cNvPr>
          <p:cNvSpPr txBox="1"/>
          <p:nvPr/>
        </p:nvSpPr>
        <p:spPr>
          <a:xfrm>
            <a:off x="5170714" y="-805543"/>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5E67CDEC-552A-7418-FBC0-6677A6391095}"/>
              </a:ext>
            </a:extLst>
          </p:cNvPr>
          <p:cNvSpPr txBox="1"/>
          <p:nvPr/>
        </p:nvSpPr>
        <p:spPr>
          <a:xfrm>
            <a:off x="386250" y="2335101"/>
            <a:ext cx="2358974" cy="3071367"/>
          </a:xfrm>
          <a:prstGeom prst="rect">
            <a:avLst/>
          </a:prstGeom>
        </p:spPr>
        <p:txBody>
          <a:bodyPr lIns="0" tIns="0" rIns="0" bIns="0" spcCol="360000"/>
          <a:lstStyle/>
          <a:p>
            <a:pPr defTabSz="415828" eaLnBrk="1" fontAlgn="auto" hangingPunct="1">
              <a:lnSpc>
                <a:spcPct val="110000"/>
              </a:lnSpc>
              <a:spcBef>
                <a:spcPts val="0"/>
              </a:spcBef>
              <a:spcAft>
                <a:spcPts val="0"/>
              </a:spcAft>
              <a:defRPr/>
            </a:pPr>
            <a:r>
              <a:rPr lang="en-US" sz="1600" b="1" i="1" dirty="0">
                <a:solidFill>
                  <a:srgbClr val="494A4A">
                    <a:lumMod val="50000"/>
                  </a:srgbClr>
                </a:solidFill>
                <a:ea typeface="Roboto Condensed Light" panose="02000000000000000000" pitchFamily="2" charset="0"/>
                <a:cs typeface="Arial" panose="020B0604020202020204" pitchFamily="34" charset="0"/>
              </a:rPr>
              <a:t>The IT Strategy and Key Initiative Plan contain projects and initiatives focused on improving our vital core processes and capabilities, aimed at transforming ITS’s role to lead digital transformation at Earlham College.</a:t>
            </a:r>
          </a:p>
        </p:txBody>
      </p:sp>
      <p:grpSp>
        <p:nvGrpSpPr>
          <p:cNvPr id="4" name="Group 65">
            <a:extLst>
              <a:ext uri="{FF2B5EF4-FFF2-40B4-BE49-F238E27FC236}">
                <a16:creationId xmlns:a16="http://schemas.microsoft.com/office/drawing/2014/main" id="{C4C79FA4-2165-F86C-AE64-5E6C6823D51E}"/>
              </a:ext>
            </a:extLst>
          </p:cNvPr>
          <p:cNvGrpSpPr>
            <a:grpSpLocks/>
          </p:cNvGrpSpPr>
          <p:nvPr/>
        </p:nvGrpSpPr>
        <p:grpSpPr bwMode="auto">
          <a:xfrm>
            <a:off x="3004369" y="1674636"/>
            <a:ext cx="7847816" cy="4051935"/>
            <a:chOff x="-265534" y="1768475"/>
            <a:chExt cx="9184115" cy="3981450"/>
          </a:xfrm>
        </p:grpSpPr>
        <p:grpSp>
          <p:nvGrpSpPr>
            <p:cNvPr id="5" name="Group 36">
              <a:extLst>
                <a:ext uri="{FF2B5EF4-FFF2-40B4-BE49-F238E27FC236}">
                  <a16:creationId xmlns:a16="http://schemas.microsoft.com/office/drawing/2014/main" id="{D1B6C846-ED11-F79B-7167-2FC76423E9CD}"/>
                </a:ext>
              </a:extLst>
            </p:cNvPr>
            <p:cNvGrpSpPr>
              <a:grpSpLocks noChangeAspect="1"/>
            </p:cNvGrpSpPr>
            <p:nvPr/>
          </p:nvGrpSpPr>
          <p:grpSpPr bwMode="auto">
            <a:xfrm>
              <a:off x="835025" y="1768475"/>
              <a:ext cx="2714625" cy="3981450"/>
              <a:chOff x="767877" y="1461161"/>
              <a:chExt cx="3173723" cy="4655410"/>
            </a:xfrm>
          </p:grpSpPr>
          <p:pic>
            <p:nvPicPr>
              <p:cNvPr id="60" name="Picture 2" descr="http://www.infotech.com/assets/guest/infographic/tower.png">
                <a:extLst>
                  <a:ext uri="{FF2B5EF4-FFF2-40B4-BE49-F238E27FC236}">
                    <a16:creationId xmlns:a16="http://schemas.microsoft.com/office/drawing/2014/main" id="{F45628E5-BAA1-4E5E-0828-AA62534E9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268" y="1461161"/>
                <a:ext cx="2798332" cy="465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38">
                <a:extLst>
                  <a:ext uri="{FF2B5EF4-FFF2-40B4-BE49-F238E27FC236}">
                    <a16:creationId xmlns:a16="http://schemas.microsoft.com/office/drawing/2014/main" id="{F0A4716D-FF8A-58B1-0468-55336E2455B3}"/>
                  </a:ext>
                </a:extLst>
              </p:cNvPr>
              <p:cNvSpPr/>
              <p:nvPr/>
            </p:nvSpPr>
            <p:spPr>
              <a:xfrm>
                <a:off x="896143" y="1633411"/>
                <a:ext cx="792227" cy="9566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2800" dirty="0">
                  <a:solidFill>
                    <a:srgbClr val="FFFFFF"/>
                  </a:solidFill>
                </a:endParaRPr>
              </a:p>
            </p:txBody>
          </p:sp>
          <p:sp>
            <p:nvSpPr>
              <p:cNvPr id="62" name="Rectangle 39">
                <a:extLst>
                  <a:ext uri="{FF2B5EF4-FFF2-40B4-BE49-F238E27FC236}">
                    <a16:creationId xmlns:a16="http://schemas.microsoft.com/office/drawing/2014/main" id="{9403349A-3161-7F34-C96D-8DE74A040295}"/>
                  </a:ext>
                </a:extLst>
              </p:cNvPr>
              <p:cNvSpPr/>
              <p:nvPr/>
            </p:nvSpPr>
            <p:spPr>
              <a:xfrm>
                <a:off x="893595" y="4459245"/>
                <a:ext cx="792229" cy="10660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2800" dirty="0">
                  <a:solidFill>
                    <a:srgbClr val="FFFFFF"/>
                  </a:solidFill>
                </a:endParaRPr>
              </a:p>
            </p:txBody>
          </p:sp>
          <p:sp>
            <p:nvSpPr>
              <p:cNvPr id="63" name="Rectangle 40">
                <a:extLst>
                  <a:ext uri="{FF2B5EF4-FFF2-40B4-BE49-F238E27FC236}">
                    <a16:creationId xmlns:a16="http://schemas.microsoft.com/office/drawing/2014/main" id="{D7673688-8A84-1791-7AC6-CB8217B2D677}"/>
                  </a:ext>
                </a:extLst>
              </p:cNvPr>
              <p:cNvSpPr/>
              <p:nvPr/>
            </p:nvSpPr>
            <p:spPr>
              <a:xfrm>
                <a:off x="768776" y="3341947"/>
                <a:ext cx="792227" cy="6424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2800" dirty="0">
                  <a:solidFill>
                    <a:srgbClr val="FFFFFF"/>
                  </a:solidFill>
                </a:endParaRPr>
              </a:p>
            </p:txBody>
          </p:sp>
          <p:sp>
            <p:nvSpPr>
              <p:cNvPr id="64" name="Rectangle 41">
                <a:extLst>
                  <a:ext uri="{FF2B5EF4-FFF2-40B4-BE49-F238E27FC236}">
                    <a16:creationId xmlns:a16="http://schemas.microsoft.com/office/drawing/2014/main" id="{8290CA54-20D1-8BD1-0CE7-EB14B5364C94}"/>
                  </a:ext>
                </a:extLst>
              </p:cNvPr>
              <p:cNvSpPr/>
              <p:nvPr/>
            </p:nvSpPr>
            <p:spPr>
              <a:xfrm>
                <a:off x="896143" y="3139437"/>
                <a:ext cx="792227" cy="6401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2800" dirty="0">
                  <a:solidFill>
                    <a:srgbClr val="FFFFFF"/>
                  </a:solidFill>
                </a:endParaRPr>
              </a:p>
            </p:txBody>
          </p:sp>
        </p:grpSp>
        <p:grpSp>
          <p:nvGrpSpPr>
            <p:cNvPr id="7" name="Group 48">
              <a:extLst>
                <a:ext uri="{FF2B5EF4-FFF2-40B4-BE49-F238E27FC236}">
                  <a16:creationId xmlns:a16="http://schemas.microsoft.com/office/drawing/2014/main" id="{24B5CE71-A2EE-62B4-3CAF-4B8EEACC94E7}"/>
                </a:ext>
              </a:extLst>
            </p:cNvPr>
            <p:cNvGrpSpPr>
              <a:grpSpLocks/>
            </p:cNvGrpSpPr>
            <p:nvPr/>
          </p:nvGrpSpPr>
          <p:grpSpPr bwMode="auto">
            <a:xfrm>
              <a:off x="3570288" y="2409825"/>
              <a:ext cx="576262" cy="204788"/>
              <a:chOff x="3912126" y="4869166"/>
              <a:chExt cx="1080327" cy="181091"/>
            </a:xfrm>
          </p:grpSpPr>
          <p:sp>
            <p:nvSpPr>
              <p:cNvPr id="58" name="Freeform 35">
                <a:extLst>
                  <a:ext uri="{FF2B5EF4-FFF2-40B4-BE49-F238E27FC236}">
                    <a16:creationId xmlns:a16="http://schemas.microsoft.com/office/drawing/2014/main" id="{97F52924-BD4E-9ED5-D4E2-6EA87F68A326}"/>
                  </a:ext>
                </a:extLst>
              </p:cNvPr>
              <p:cNvSpPr/>
              <p:nvPr/>
            </p:nvSpPr>
            <p:spPr>
              <a:xfrm flipV="1">
                <a:off x="3912095" y="4956887"/>
                <a:ext cx="1074291" cy="0"/>
              </a:xfrm>
              <a:custGeom>
                <a:avLst/>
                <a:gdLst>
                  <a:gd name="connsiteX0" fmla="*/ 0 w 1838037"/>
                  <a:gd name="connsiteY0" fmla="*/ 0 h 703939"/>
                  <a:gd name="connsiteX1" fmla="*/ 471055 w 1838037"/>
                  <a:gd name="connsiteY1" fmla="*/ 637309 h 703939"/>
                  <a:gd name="connsiteX2" fmla="*/ 1838037 w 1838037"/>
                  <a:gd name="connsiteY2" fmla="*/ 692727 h 703939"/>
                  <a:gd name="connsiteX0" fmla="*/ 0 w 1838037"/>
                  <a:gd name="connsiteY0" fmla="*/ 0 h 703939"/>
                  <a:gd name="connsiteX1" fmla="*/ 471055 w 1838037"/>
                  <a:gd name="connsiteY1" fmla="*/ 637309 h 703939"/>
                  <a:gd name="connsiteX2" fmla="*/ 1838037 w 1838037"/>
                  <a:gd name="connsiteY2" fmla="*/ 692727 h 703939"/>
                  <a:gd name="connsiteX0" fmla="*/ 0 w 1838037"/>
                  <a:gd name="connsiteY0" fmla="*/ 0 h 703939"/>
                  <a:gd name="connsiteX1" fmla="*/ 471055 w 1838037"/>
                  <a:gd name="connsiteY1" fmla="*/ 637309 h 703939"/>
                  <a:gd name="connsiteX2" fmla="*/ 1838037 w 1838037"/>
                  <a:gd name="connsiteY2" fmla="*/ 692727 h 703939"/>
                  <a:gd name="connsiteX0" fmla="*/ 0 w 1838037"/>
                  <a:gd name="connsiteY0" fmla="*/ 0 h 692727"/>
                  <a:gd name="connsiteX1" fmla="*/ 600364 w 1838037"/>
                  <a:gd name="connsiteY1" fmla="*/ 230909 h 692727"/>
                  <a:gd name="connsiteX2" fmla="*/ 1838037 w 1838037"/>
                  <a:gd name="connsiteY2" fmla="*/ 692727 h 692727"/>
                  <a:gd name="connsiteX0" fmla="*/ 0 w 1838037"/>
                  <a:gd name="connsiteY0" fmla="*/ 0 h 692727"/>
                  <a:gd name="connsiteX1" fmla="*/ 600364 w 1838037"/>
                  <a:gd name="connsiteY1" fmla="*/ 230909 h 692727"/>
                  <a:gd name="connsiteX2" fmla="*/ 1838037 w 1838037"/>
                  <a:gd name="connsiteY2" fmla="*/ 692727 h 692727"/>
                  <a:gd name="connsiteX0" fmla="*/ 0 w 1838037"/>
                  <a:gd name="connsiteY0" fmla="*/ 0 h 802437"/>
                  <a:gd name="connsiteX1" fmla="*/ 230910 w 1838037"/>
                  <a:gd name="connsiteY1" fmla="*/ 766618 h 802437"/>
                  <a:gd name="connsiteX2" fmla="*/ 1838037 w 1838037"/>
                  <a:gd name="connsiteY2" fmla="*/ 692727 h 802437"/>
                  <a:gd name="connsiteX0" fmla="*/ 0 w 1838037"/>
                  <a:gd name="connsiteY0" fmla="*/ 0 h 766618"/>
                  <a:gd name="connsiteX1" fmla="*/ 230910 w 1838037"/>
                  <a:gd name="connsiteY1" fmla="*/ 766618 h 766618"/>
                  <a:gd name="connsiteX2" fmla="*/ 1838037 w 1838037"/>
                  <a:gd name="connsiteY2" fmla="*/ 692727 h 766618"/>
                  <a:gd name="connsiteX0" fmla="*/ 0 w 1838037"/>
                  <a:gd name="connsiteY0" fmla="*/ 0 h 766618"/>
                  <a:gd name="connsiteX1" fmla="*/ 230910 w 1838037"/>
                  <a:gd name="connsiteY1" fmla="*/ 766618 h 766618"/>
                  <a:gd name="connsiteX2" fmla="*/ 1838037 w 1838037"/>
                  <a:gd name="connsiteY2" fmla="*/ 692727 h 766618"/>
                  <a:gd name="connsiteX0" fmla="*/ 0 w 1838037"/>
                  <a:gd name="connsiteY0" fmla="*/ 0 h 692727"/>
                  <a:gd name="connsiteX1" fmla="*/ 267855 w 1838037"/>
                  <a:gd name="connsiteY1" fmla="*/ 674255 h 692727"/>
                  <a:gd name="connsiteX2" fmla="*/ 1838037 w 1838037"/>
                  <a:gd name="connsiteY2" fmla="*/ 692727 h 692727"/>
                  <a:gd name="connsiteX0" fmla="*/ 0 w 1838037"/>
                  <a:gd name="connsiteY0" fmla="*/ 0 h 692727"/>
                  <a:gd name="connsiteX1" fmla="*/ 277091 w 1838037"/>
                  <a:gd name="connsiteY1" fmla="*/ 683491 h 692727"/>
                  <a:gd name="connsiteX2" fmla="*/ 1838037 w 1838037"/>
                  <a:gd name="connsiteY2" fmla="*/ 692727 h 692727"/>
                  <a:gd name="connsiteX0" fmla="*/ 0 w 1838037"/>
                  <a:gd name="connsiteY0" fmla="*/ 0 h 692727"/>
                  <a:gd name="connsiteX1" fmla="*/ 286328 w 1838037"/>
                  <a:gd name="connsiteY1" fmla="*/ 692727 h 692727"/>
                  <a:gd name="connsiteX2" fmla="*/ 1838037 w 1838037"/>
                  <a:gd name="connsiteY2" fmla="*/ 692727 h 692727"/>
                  <a:gd name="connsiteX0" fmla="*/ 0 w 2041237"/>
                  <a:gd name="connsiteY0" fmla="*/ 0 h 452582"/>
                  <a:gd name="connsiteX1" fmla="*/ 489528 w 2041237"/>
                  <a:gd name="connsiteY1" fmla="*/ 452582 h 452582"/>
                  <a:gd name="connsiteX2" fmla="*/ 2041237 w 2041237"/>
                  <a:gd name="connsiteY2" fmla="*/ 452582 h 452582"/>
                  <a:gd name="connsiteX0" fmla="*/ 0 w 1324606"/>
                  <a:gd name="connsiteY0" fmla="*/ 0 h 462749"/>
                  <a:gd name="connsiteX1" fmla="*/ 489528 w 1324606"/>
                  <a:gd name="connsiteY1" fmla="*/ 452582 h 462749"/>
                  <a:gd name="connsiteX2" fmla="*/ 1324606 w 1324606"/>
                  <a:gd name="connsiteY2" fmla="*/ 462749 h 462749"/>
                  <a:gd name="connsiteX0" fmla="*/ 0 w 1291531"/>
                  <a:gd name="connsiteY0" fmla="*/ 0 h 452582"/>
                  <a:gd name="connsiteX1" fmla="*/ 489528 w 1291531"/>
                  <a:gd name="connsiteY1" fmla="*/ 452582 h 452582"/>
                  <a:gd name="connsiteX2" fmla="*/ 1291531 w 1291531"/>
                  <a:gd name="connsiteY2" fmla="*/ 452582 h 452582"/>
                  <a:gd name="connsiteX0" fmla="*/ 0 w 1772393"/>
                  <a:gd name="connsiteY0" fmla="*/ 0 h 461819"/>
                  <a:gd name="connsiteX1" fmla="*/ 489528 w 1772393"/>
                  <a:gd name="connsiteY1" fmla="*/ 452582 h 461819"/>
                  <a:gd name="connsiteX2" fmla="*/ 1772393 w 1772393"/>
                  <a:gd name="connsiteY2" fmla="*/ 461819 h 461819"/>
                  <a:gd name="connsiteX0" fmla="*/ 0 w 1762375"/>
                  <a:gd name="connsiteY0" fmla="*/ 0 h 452582"/>
                  <a:gd name="connsiteX1" fmla="*/ 489528 w 1762375"/>
                  <a:gd name="connsiteY1" fmla="*/ 452582 h 452582"/>
                  <a:gd name="connsiteX2" fmla="*/ 1762375 w 1762375"/>
                  <a:gd name="connsiteY2" fmla="*/ 452582 h 452582"/>
                  <a:gd name="connsiteX0" fmla="*/ 0 w 1762375"/>
                  <a:gd name="connsiteY0" fmla="*/ 0 h 452582"/>
                  <a:gd name="connsiteX1" fmla="*/ 251084 w 1762375"/>
                  <a:gd name="connsiteY1" fmla="*/ 433332 h 452582"/>
                  <a:gd name="connsiteX2" fmla="*/ 1762375 w 1762375"/>
                  <a:gd name="connsiteY2" fmla="*/ 452582 h 452582"/>
                  <a:gd name="connsiteX0" fmla="*/ 0 w 1762375"/>
                  <a:gd name="connsiteY0" fmla="*/ 0 h 452582"/>
                  <a:gd name="connsiteX1" fmla="*/ 243858 w 1762375"/>
                  <a:gd name="connsiteY1" fmla="*/ 452582 h 452582"/>
                  <a:gd name="connsiteX2" fmla="*/ 1762375 w 1762375"/>
                  <a:gd name="connsiteY2" fmla="*/ 452582 h 452582"/>
                  <a:gd name="connsiteX0" fmla="*/ 0 w 1798503"/>
                  <a:gd name="connsiteY0" fmla="*/ 0 h 452582"/>
                  <a:gd name="connsiteX1" fmla="*/ 279986 w 1798503"/>
                  <a:gd name="connsiteY1" fmla="*/ 452582 h 452582"/>
                  <a:gd name="connsiteX2" fmla="*/ 1798503 w 1798503"/>
                  <a:gd name="connsiteY2" fmla="*/ 452582 h 452582"/>
                  <a:gd name="connsiteX0" fmla="*/ 0 w 279986"/>
                  <a:gd name="connsiteY0" fmla="*/ 0 h 452582"/>
                  <a:gd name="connsiteX1" fmla="*/ 279986 w 279986"/>
                  <a:gd name="connsiteY1" fmla="*/ 452582 h 452582"/>
                  <a:gd name="connsiteX0" fmla="*/ 0 w 453485"/>
                  <a:gd name="connsiteY0" fmla="*/ 0 h 5920"/>
                  <a:gd name="connsiteX1" fmla="*/ 453485 w 453485"/>
                  <a:gd name="connsiteY1" fmla="*/ 5920 h 5920"/>
                  <a:gd name="connsiteX0" fmla="*/ 0 w 10476"/>
                  <a:gd name="connsiteY0" fmla="*/ 1765 h 1765"/>
                  <a:gd name="connsiteX1" fmla="*/ 10476 w 10476"/>
                  <a:gd name="connsiteY1" fmla="*/ 0 h 1765"/>
                </a:gdLst>
                <a:ahLst/>
                <a:cxnLst>
                  <a:cxn ang="0">
                    <a:pos x="connsiteX0" y="connsiteY0"/>
                  </a:cxn>
                  <a:cxn ang="0">
                    <a:pos x="connsiteX1" y="connsiteY1"/>
                  </a:cxn>
                </a:cxnLst>
                <a:rect l="l" t="t" r="r" b="b"/>
                <a:pathLst>
                  <a:path w="10476" h="1765">
                    <a:moveTo>
                      <a:pt x="0" y="1765"/>
                    </a:moveTo>
                    <a:lnTo>
                      <a:pt x="10476" y="0"/>
                    </a:lnTo>
                  </a:path>
                </a:pathLst>
              </a:custGeom>
              <a:noFill/>
              <a:ln w="12700" cap="flat" cmpd="sng" algn="ctr">
                <a:solidFill>
                  <a:srgbClr val="333333">
                    <a:lumMod val="75000"/>
                  </a:srgbClr>
                </a:solidFill>
                <a:prstDash val="solid"/>
                <a:headEnd type="oval" w="sm" len="sm"/>
                <a:tailEnd type="none" w="sm" len="med"/>
              </a:ln>
              <a:effectLst/>
            </p:spPr>
            <p:txBody>
              <a:bodyPr anchor="ctr"/>
              <a:lstStyle/>
              <a:p>
                <a:pPr algn="ctr" defTabSz="914435" eaLnBrk="1" fontAlgn="auto" hangingPunct="1">
                  <a:spcBef>
                    <a:spcPts val="0"/>
                  </a:spcBef>
                  <a:spcAft>
                    <a:spcPts val="0"/>
                  </a:spcAft>
                  <a:defRPr/>
                </a:pPr>
                <a:endParaRPr lang="en-CA" sz="2800" kern="0" dirty="0">
                  <a:solidFill>
                    <a:srgbClr val="FFFFFF"/>
                  </a:solidFill>
                  <a:latin typeface="+mn-lt"/>
                </a:endParaRPr>
              </a:p>
            </p:txBody>
          </p:sp>
          <p:cxnSp>
            <p:nvCxnSpPr>
              <p:cNvPr id="59" name="Straight Connector 50">
                <a:extLst>
                  <a:ext uri="{FF2B5EF4-FFF2-40B4-BE49-F238E27FC236}">
                    <a16:creationId xmlns:a16="http://schemas.microsoft.com/office/drawing/2014/main" id="{9651B4FC-D3BF-EB80-2EBF-52DB4929ABDB}"/>
                  </a:ext>
                </a:extLst>
              </p:cNvPr>
              <p:cNvCxnSpPr>
                <a:cxnSpLocks noChangeShapeType="1"/>
              </p:cNvCxnSpPr>
              <p:nvPr/>
            </p:nvCxnSpPr>
            <p:spPr bwMode="auto">
              <a:xfrm>
                <a:off x="4992453" y="4869166"/>
                <a:ext cx="0" cy="181091"/>
              </a:xfrm>
              <a:prstGeom prst="line">
                <a:avLst/>
              </a:prstGeom>
              <a:noFill/>
              <a:ln w="12700" algn="ctr">
                <a:solidFill>
                  <a:srgbClr val="21374C"/>
                </a:solidFill>
                <a:round/>
                <a:headEnd/>
                <a:tailEnd/>
              </a:ln>
              <a:extLst>
                <a:ext uri="{909E8E84-426E-40DD-AFC4-6F175D3DCCD1}">
                  <a14:hiddenFill xmlns:a14="http://schemas.microsoft.com/office/drawing/2010/main">
                    <a:noFill/>
                  </a14:hiddenFill>
                </a:ext>
              </a:extLst>
            </p:spPr>
          </p:cxnSp>
        </p:grpSp>
        <p:grpSp>
          <p:nvGrpSpPr>
            <p:cNvPr id="8" name="Group 54">
              <a:extLst>
                <a:ext uri="{FF2B5EF4-FFF2-40B4-BE49-F238E27FC236}">
                  <a16:creationId xmlns:a16="http://schemas.microsoft.com/office/drawing/2014/main" id="{58C2FEC1-DBE0-FFBF-67EA-3E2FD07B0E95}"/>
                </a:ext>
              </a:extLst>
            </p:cNvPr>
            <p:cNvGrpSpPr>
              <a:grpSpLocks/>
            </p:cNvGrpSpPr>
            <p:nvPr/>
          </p:nvGrpSpPr>
          <p:grpSpPr bwMode="auto">
            <a:xfrm>
              <a:off x="3570288" y="3006725"/>
              <a:ext cx="576262" cy="204788"/>
              <a:chOff x="3912126" y="4869166"/>
              <a:chExt cx="1080327" cy="181091"/>
            </a:xfrm>
          </p:grpSpPr>
          <p:sp>
            <p:nvSpPr>
              <p:cNvPr id="56" name="Freeform 35">
                <a:extLst>
                  <a:ext uri="{FF2B5EF4-FFF2-40B4-BE49-F238E27FC236}">
                    <a16:creationId xmlns:a16="http://schemas.microsoft.com/office/drawing/2014/main" id="{C9814CED-981E-2A4A-D2C2-D571C43F08C7}"/>
                  </a:ext>
                </a:extLst>
              </p:cNvPr>
              <p:cNvSpPr/>
              <p:nvPr/>
            </p:nvSpPr>
            <p:spPr>
              <a:xfrm flipV="1">
                <a:off x="3912095" y="4957168"/>
                <a:ext cx="1074291" cy="0"/>
              </a:xfrm>
              <a:custGeom>
                <a:avLst/>
                <a:gdLst>
                  <a:gd name="connsiteX0" fmla="*/ 0 w 1838037"/>
                  <a:gd name="connsiteY0" fmla="*/ 0 h 703939"/>
                  <a:gd name="connsiteX1" fmla="*/ 471055 w 1838037"/>
                  <a:gd name="connsiteY1" fmla="*/ 637309 h 703939"/>
                  <a:gd name="connsiteX2" fmla="*/ 1838037 w 1838037"/>
                  <a:gd name="connsiteY2" fmla="*/ 692727 h 703939"/>
                  <a:gd name="connsiteX0" fmla="*/ 0 w 1838037"/>
                  <a:gd name="connsiteY0" fmla="*/ 0 h 703939"/>
                  <a:gd name="connsiteX1" fmla="*/ 471055 w 1838037"/>
                  <a:gd name="connsiteY1" fmla="*/ 637309 h 703939"/>
                  <a:gd name="connsiteX2" fmla="*/ 1838037 w 1838037"/>
                  <a:gd name="connsiteY2" fmla="*/ 692727 h 703939"/>
                  <a:gd name="connsiteX0" fmla="*/ 0 w 1838037"/>
                  <a:gd name="connsiteY0" fmla="*/ 0 h 703939"/>
                  <a:gd name="connsiteX1" fmla="*/ 471055 w 1838037"/>
                  <a:gd name="connsiteY1" fmla="*/ 637309 h 703939"/>
                  <a:gd name="connsiteX2" fmla="*/ 1838037 w 1838037"/>
                  <a:gd name="connsiteY2" fmla="*/ 692727 h 703939"/>
                  <a:gd name="connsiteX0" fmla="*/ 0 w 1838037"/>
                  <a:gd name="connsiteY0" fmla="*/ 0 h 692727"/>
                  <a:gd name="connsiteX1" fmla="*/ 600364 w 1838037"/>
                  <a:gd name="connsiteY1" fmla="*/ 230909 h 692727"/>
                  <a:gd name="connsiteX2" fmla="*/ 1838037 w 1838037"/>
                  <a:gd name="connsiteY2" fmla="*/ 692727 h 692727"/>
                  <a:gd name="connsiteX0" fmla="*/ 0 w 1838037"/>
                  <a:gd name="connsiteY0" fmla="*/ 0 h 692727"/>
                  <a:gd name="connsiteX1" fmla="*/ 600364 w 1838037"/>
                  <a:gd name="connsiteY1" fmla="*/ 230909 h 692727"/>
                  <a:gd name="connsiteX2" fmla="*/ 1838037 w 1838037"/>
                  <a:gd name="connsiteY2" fmla="*/ 692727 h 692727"/>
                  <a:gd name="connsiteX0" fmla="*/ 0 w 1838037"/>
                  <a:gd name="connsiteY0" fmla="*/ 0 h 802437"/>
                  <a:gd name="connsiteX1" fmla="*/ 230910 w 1838037"/>
                  <a:gd name="connsiteY1" fmla="*/ 766618 h 802437"/>
                  <a:gd name="connsiteX2" fmla="*/ 1838037 w 1838037"/>
                  <a:gd name="connsiteY2" fmla="*/ 692727 h 802437"/>
                  <a:gd name="connsiteX0" fmla="*/ 0 w 1838037"/>
                  <a:gd name="connsiteY0" fmla="*/ 0 h 766618"/>
                  <a:gd name="connsiteX1" fmla="*/ 230910 w 1838037"/>
                  <a:gd name="connsiteY1" fmla="*/ 766618 h 766618"/>
                  <a:gd name="connsiteX2" fmla="*/ 1838037 w 1838037"/>
                  <a:gd name="connsiteY2" fmla="*/ 692727 h 766618"/>
                  <a:gd name="connsiteX0" fmla="*/ 0 w 1838037"/>
                  <a:gd name="connsiteY0" fmla="*/ 0 h 766618"/>
                  <a:gd name="connsiteX1" fmla="*/ 230910 w 1838037"/>
                  <a:gd name="connsiteY1" fmla="*/ 766618 h 766618"/>
                  <a:gd name="connsiteX2" fmla="*/ 1838037 w 1838037"/>
                  <a:gd name="connsiteY2" fmla="*/ 692727 h 766618"/>
                  <a:gd name="connsiteX0" fmla="*/ 0 w 1838037"/>
                  <a:gd name="connsiteY0" fmla="*/ 0 h 692727"/>
                  <a:gd name="connsiteX1" fmla="*/ 267855 w 1838037"/>
                  <a:gd name="connsiteY1" fmla="*/ 674255 h 692727"/>
                  <a:gd name="connsiteX2" fmla="*/ 1838037 w 1838037"/>
                  <a:gd name="connsiteY2" fmla="*/ 692727 h 692727"/>
                  <a:gd name="connsiteX0" fmla="*/ 0 w 1838037"/>
                  <a:gd name="connsiteY0" fmla="*/ 0 h 692727"/>
                  <a:gd name="connsiteX1" fmla="*/ 277091 w 1838037"/>
                  <a:gd name="connsiteY1" fmla="*/ 683491 h 692727"/>
                  <a:gd name="connsiteX2" fmla="*/ 1838037 w 1838037"/>
                  <a:gd name="connsiteY2" fmla="*/ 692727 h 692727"/>
                  <a:gd name="connsiteX0" fmla="*/ 0 w 1838037"/>
                  <a:gd name="connsiteY0" fmla="*/ 0 h 692727"/>
                  <a:gd name="connsiteX1" fmla="*/ 286328 w 1838037"/>
                  <a:gd name="connsiteY1" fmla="*/ 692727 h 692727"/>
                  <a:gd name="connsiteX2" fmla="*/ 1838037 w 1838037"/>
                  <a:gd name="connsiteY2" fmla="*/ 692727 h 692727"/>
                  <a:gd name="connsiteX0" fmla="*/ 0 w 2041237"/>
                  <a:gd name="connsiteY0" fmla="*/ 0 h 452582"/>
                  <a:gd name="connsiteX1" fmla="*/ 489528 w 2041237"/>
                  <a:gd name="connsiteY1" fmla="*/ 452582 h 452582"/>
                  <a:gd name="connsiteX2" fmla="*/ 2041237 w 2041237"/>
                  <a:gd name="connsiteY2" fmla="*/ 452582 h 452582"/>
                  <a:gd name="connsiteX0" fmla="*/ 0 w 1324606"/>
                  <a:gd name="connsiteY0" fmla="*/ 0 h 462749"/>
                  <a:gd name="connsiteX1" fmla="*/ 489528 w 1324606"/>
                  <a:gd name="connsiteY1" fmla="*/ 452582 h 462749"/>
                  <a:gd name="connsiteX2" fmla="*/ 1324606 w 1324606"/>
                  <a:gd name="connsiteY2" fmla="*/ 462749 h 462749"/>
                  <a:gd name="connsiteX0" fmla="*/ 0 w 1291531"/>
                  <a:gd name="connsiteY0" fmla="*/ 0 h 452582"/>
                  <a:gd name="connsiteX1" fmla="*/ 489528 w 1291531"/>
                  <a:gd name="connsiteY1" fmla="*/ 452582 h 452582"/>
                  <a:gd name="connsiteX2" fmla="*/ 1291531 w 1291531"/>
                  <a:gd name="connsiteY2" fmla="*/ 452582 h 452582"/>
                  <a:gd name="connsiteX0" fmla="*/ 0 w 1772393"/>
                  <a:gd name="connsiteY0" fmla="*/ 0 h 461819"/>
                  <a:gd name="connsiteX1" fmla="*/ 489528 w 1772393"/>
                  <a:gd name="connsiteY1" fmla="*/ 452582 h 461819"/>
                  <a:gd name="connsiteX2" fmla="*/ 1772393 w 1772393"/>
                  <a:gd name="connsiteY2" fmla="*/ 461819 h 461819"/>
                  <a:gd name="connsiteX0" fmla="*/ 0 w 1762375"/>
                  <a:gd name="connsiteY0" fmla="*/ 0 h 452582"/>
                  <a:gd name="connsiteX1" fmla="*/ 489528 w 1762375"/>
                  <a:gd name="connsiteY1" fmla="*/ 452582 h 452582"/>
                  <a:gd name="connsiteX2" fmla="*/ 1762375 w 1762375"/>
                  <a:gd name="connsiteY2" fmla="*/ 452582 h 452582"/>
                  <a:gd name="connsiteX0" fmla="*/ 0 w 1762375"/>
                  <a:gd name="connsiteY0" fmla="*/ 0 h 452582"/>
                  <a:gd name="connsiteX1" fmla="*/ 251084 w 1762375"/>
                  <a:gd name="connsiteY1" fmla="*/ 433332 h 452582"/>
                  <a:gd name="connsiteX2" fmla="*/ 1762375 w 1762375"/>
                  <a:gd name="connsiteY2" fmla="*/ 452582 h 452582"/>
                  <a:gd name="connsiteX0" fmla="*/ 0 w 1762375"/>
                  <a:gd name="connsiteY0" fmla="*/ 0 h 452582"/>
                  <a:gd name="connsiteX1" fmla="*/ 243858 w 1762375"/>
                  <a:gd name="connsiteY1" fmla="*/ 452582 h 452582"/>
                  <a:gd name="connsiteX2" fmla="*/ 1762375 w 1762375"/>
                  <a:gd name="connsiteY2" fmla="*/ 452582 h 452582"/>
                  <a:gd name="connsiteX0" fmla="*/ 0 w 1798503"/>
                  <a:gd name="connsiteY0" fmla="*/ 0 h 452582"/>
                  <a:gd name="connsiteX1" fmla="*/ 279986 w 1798503"/>
                  <a:gd name="connsiteY1" fmla="*/ 452582 h 452582"/>
                  <a:gd name="connsiteX2" fmla="*/ 1798503 w 1798503"/>
                  <a:gd name="connsiteY2" fmla="*/ 452582 h 452582"/>
                  <a:gd name="connsiteX0" fmla="*/ 0 w 279986"/>
                  <a:gd name="connsiteY0" fmla="*/ 0 h 452582"/>
                  <a:gd name="connsiteX1" fmla="*/ 279986 w 279986"/>
                  <a:gd name="connsiteY1" fmla="*/ 452582 h 452582"/>
                  <a:gd name="connsiteX0" fmla="*/ 0 w 453485"/>
                  <a:gd name="connsiteY0" fmla="*/ 0 h 5920"/>
                  <a:gd name="connsiteX1" fmla="*/ 453485 w 453485"/>
                  <a:gd name="connsiteY1" fmla="*/ 5920 h 5920"/>
                  <a:gd name="connsiteX0" fmla="*/ 0 w 10476"/>
                  <a:gd name="connsiteY0" fmla="*/ 1765 h 1765"/>
                  <a:gd name="connsiteX1" fmla="*/ 10476 w 10476"/>
                  <a:gd name="connsiteY1" fmla="*/ 0 h 1765"/>
                </a:gdLst>
                <a:ahLst/>
                <a:cxnLst>
                  <a:cxn ang="0">
                    <a:pos x="connsiteX0" y="connsiteY0"/>
                  </a:cxn>
                  <a:cxn ang="0">
                    <a:pos x="connsiteX1" y="connsiteY1"/>
                  </a:cxn>
                </a:cxnLst>
                <a:rect l="l" t="t" r="r" b="b"/>
                <a:pathLst>
                  <a:path w="10476" h="1765">
                    <a:moveTo>
                      <a:pt x="0" y="1765"/>
                    </a:moveTo>
                    <a:lnTo>
                      <a:pt x="10476" y="0"/>
                    </a:lnTo>
                  </a:path>
                </a:pathLst>
              </a:custGeom>
              <a:noFill/>
              <a:ln w="12700" cap="flat" cmpd="sng" algn="ctr">
                <a:solidFill>
                  <a:srgbClr val="333333">
                    <a:lumMod val="75000"/>
                  </a:srgbClr>
                </a:solidFill>
                <a:prstDash val="solid"/>
                <a:headEnd type="oval" w="sm" len="sm"/>
                <a:tailEnd type="none" w="sm" len="med"/>
              </a:ln>
              <a:effectLst/>
            </p:spPr>
            <p:txBody>
              <a:bodyPr anchor="ctr"/>
              <a:lstStyle/>
              <a:p>
                <a:pPr algn="ctr" defTabSz="914435" eaLnBrk="1" fontAlgn="auto" hangingPunct="1">
                  <a:spcBef>
                    <a:spcPts val="0"/>
                  </a:spcBef>
                  <a:spcAft>
                    <a:spcPts val="0"/>
                  </a:spcAft>
                  <a:defRPr/>
                </a:pPr>
                <a:endParaRPr lang="en-CA" sz="2800" kern="0" dirty="0">
                  <a:solidFill>
                    <a:srgbClr val="FFFFFF"/>
                  </a:solidFill>
                  <a:latin typeface="+mn-lt"/>
                </a:endParaRPr>
              </a:p>
            </p:txBody>
          </p:sp>
          <p:cxnSp>
            <p:nvCxnSpPr>
              <p:cNvPr id="57" name="Straight Connector 56">
                <a:extLst>
                  <a:ext uri="{FF2B5EF4-FFF2-40B4-BE49-F238E27FC236}">
                    <a16:creationId xmlns:a16="http://schemas.microsoft.com/office/drawing/2014/main" id="{0D85CCCE-0165-F71C-E952-1D765D7ACD64}"/>
                  </a:ext>
                </a:extLst>
              </p:cNvPr>
              <p:cNvCxnSpPr>
                <a:cxnSpLocks noChangeShapeType="1"/>
              </p:cNvCxnSpPr>
              <p:nvPr/>
            </p:nvCxnSpPr>
            <p:spPr bwMode="auto">
              <a:xfrm>
                <a:off x="4992453" y="4869166"/>
                <a:ext cx="0" cy="181091"/>
              </a:xfrm>
              <a:prstGeom prst="line">
                <a:avLst/>
              </a:prstGeom>
              <a:noFill/>
              <a:ln w="12700" algn="ctr">
                <a:solidFill>
                  <a:srgbClr val="21374C"/>
                </a:solidFill>
                <a:round/>
                <a:headEnd/>
                <a:tailEnd/>
              </a:ln>
              <a:extLst>
                <a:ext uri="{909E8E84-426E-40DD-AFC4-6F175D3DCCD1}">
                  <a14:hiddenFill xmlns:a14="http://schemas.microsoft.com/office/drawing/2010/main">
                    <a:noFill/>
                  </a14:hiddenFill>
                </a:ext>
              </a:extLst>
            </p:spPr>
          </p:cxnSp>
        </p:grpSp>
        <p:grpSp>
          <p:nvGrpSpPr>
            <p:cNvPr id="9" name="Group 60">
              <a:extLst>
                <a:ext uri="{FF2B5EF4-FFF2-40B4-BE49-F238E27FC236}">
                  <a16:creationId xmlns:a16="http://schemas.microsoft.com/office/drawing/2014/main" id="{42B0A1AA-B16B-6D70-601F-E26B1059425B}"/>
                </a:ext>
              </a:extLst>
            </p:cNvPr>
            <p:cNvGrpSpPr>
              <a:grpSpLocks/>
            </p:cNvGrpSpPr>
            <p:nvPr/>
          </p:nvGrpSpPr>
          <p:grpSpPr bwMode="auto">
            <a:xfrm>
              <a:off x="3570288" y="3644900"/>
              <a:ext cx="576262" cy="204788"/>
              <a:chOff x="3912126" y="4869166"/>
              <a:chExt cx="1080327" cy="181091"/>
            </a:xfrm>
          </p:grpSpPr>
          <p:sp>
            <p:nvSpPr>
              <p:cNvPr id="54" name="Freeform 35">
                <a:extLst>
                  <a:ext uri="{FF2B5EF4-FFF2-40B4-BE49-F238E27FC236}">
                    <a16:creationId xmlns:a16="http://schemas.microsoft.com/office/drawing/2014/main" id="{B0641D57-1099-C733-A12F-827A6C0A52D2}"/>
                  </a:ext>
                </a:extLst>
              </p:cNvPr>
              <p:cNvSpPr/>
              <p:nvPr/>
            </p:nvSpPr>
            <p:spPr>
              <a:xfrm flipV="1">
                <a:off x="3912095" y="4957917"/>
                <a:ext cx="1074291" cy="0"/>
              </a:xfrm>
              <a:custGeom>
                <a:avLst/>
                <a:gdLst>
                  <a:gd name="connsiteX0" fmla="*/ 0 w 1838037"/>
                  <a:gd name="connsiteY0" fmla="*/ 0 h 703939"/>
                  <a:gd name="connsiteX1" fmla="*/ 471055 w 1838037"/>
                  <a:gd name="connsiteY1" fmla="*/ 637309 h 703939"/>
                  <a:gd name="connsiteX2" fmla="*/ 1838037 w 1838037"/>
                  <a:gd name="connsiteY2" fmla="*/ 692727 h 703939"/>
                  <a:gd name="connsiteX0" fmla="*/ 0 w 1838037"/>
                  <a:gd name="connsiteY0" fmla="*/ 0 h 703939"/>
                  <a:gd name="connsiteX1" fmla="*/ 471055 w 1838037"/>
                  <a:gd name="connsiteY1" fmla="*/ 637309 h 703939"/>
                  <a:gd name="connsiteX2" fmla="*/ 1838037 w 1838037"/>
                  <a:gd name="connsiteY2" fmla="*/ 692727 h 703939"/>
                  <a:gd name="connsiteX0" fmla="*/ 0 w 1838037"/>
                  <a:gd name="connsiteY0" fmla="*/ 0 h 703939"/>
                  <a:gd name="connsiteX1" fmla="*/ 471055 w 1838037"/>
                  <a:gd name="connsiteY1" fmla="*/ 637309 h 703939"/>
                  <a:gd name="connsiteX2" fmla="*/ 1838037 w 1838037"/>
                  <a:gd name="connsiteY2" fmla="*/ 692727 h 703939"/>
                  <a:gd name="connsiteX0" fmla="*/ 0 w 1838037"/>
                  <a:gd name="connsiteY0" fmla="*/ 0 h 692727"/>
                  <a:gd name="connsiteX1" fmla="*/ 600364 w 1838037"/>
                  <a:gd name="connsiteY1" fmla="*/ 230909 h 692727"/>
                  <a:gd name="connsiteX2" fmla="*/ 1838037 w 1838037"/>
                  <a:gd name="connsiteY2" fmla="*/ 692727 h 692727"/>
                  <a:gd name="connsiteX0" fmla="*/ 0 w 1838037"/>
                  <a:gd name="connsiteY0" fmla="*/ 0 h 692727"/>
                  <a:gd name="connsiteX1" fmla="*/ 600364 w 1838037"/>
                  <a:gd name="connsiteY1" fmla="*/ 230909 h 692727"/>
                  <a:gd name="connsiteX2" fmla="*/ 1838037 w 1838037"/>
                  <a:gd name="connsiteY2" fmla="*/ 692727 h 692727"/>
                  <a:gd name="connsiteX0" fmla="*/ 0 w 1838037"/>
                  <a:gd name="connsiteY0" fmla="*/ 0 h 802437"/>
                  <a:gd name="connsiteX1" fmla="*/ 230910 w 1838037"/>
                  <a:gd name="connsiteY1" fmla="*/ 766618 h 802437"/>
                  <a:gd name="connsiteX2" fmla="*/ 1838037 w 1838037"/>
                  <a:gd name="connsiteY2" fmla="*/ 692727 h 802437"/>
                  <a:gd name="connsiteX0" fmla="*/ 0 w 1838037"/>
                  <a:gd name="connsiteY0" fmla="*/ 0 h 766618"/>
                  <a:gd name="connsiteX1" fmla="*/ 230910 w 1838037"/>
                  <a:gd name="connsiteY1" fmla="*/ 766618 h 766618"/>
                  <a:gd name="connsiteX2" fmla="*/ 1838037 w 1838037"/>
                  <a:gd name="connsiteY2" fmla="*/ 692727 h 766618"/>
                  <a:gd name="connsiteX0" fmla="*/ 0 w 1838037"/>
                  <a:gd name="connsiteY0" fmla="*/ 0 h 766618"/>
                  <a:gd name="connsiteX1" fmla="*/ 230910 w 1838037"/>
                  <a:gd name="connsiteY1" fmla="*/ 766618 h 766618"/>
                  <a:gd name="connsiteX2" fmla="*/ 1838037 w 1838037"/>
                  <a:gd name="connsiteY2" fmla="*/ 692727 h 766618"/>
                  <a:gd name="connsiteX0" fmla="*/ 0 w 1838037"/>
                  <a:gd name="connsiteY0" fmla="*/ 0 h 692727"/>
                  <a:gd name="connsiteX1" fmla="*/ 267855 w 1838037"/>
                  <a:gd name="connsiteY1" fmla="*/ 674255 h 692727"/>
                  <a:gd name="connsiteX2" fmla="*/ 1838037 w 1838037"/>
                  <a:gd name="connsiteY2" fmla="*/ 692727 h 692727"/>
                  <a:gd name="connsiteX0" fmla="*/ 0 w 1838037"/>
                  <a:gd name="connsiteY0" fmla="*/ 0 h 692727"/>
                  <a:gd name="connsiteX1" fmla="*/ 277091 w 1838037"/>
                  <a:gd name="connsiteY1" fmla="*/ 683491 h 692727"/>
                  <a:gd name="connsiteX2" fmla="*/ 1838037 w 1838037"/>
                  <a:gd name="connsiteY2" fmla="*/ 692727 h 692727"/>
                  <a:gd name="connsiteX0" fmla="*/ 0 w 1838037"/>
                  <a:gd name="connsiteY0" fmla="*/ 0 h 692727"/>
                  <a:gd name="connsiteX1" fmla="*/ 286328 w 1838037"/>
                  <a:gd name="connsiteY1" fmla="*/ 692727 h 692727"/>
                  <a:gd name="connsiteX2" fmla="*/ 1838037 w 1838037"/>
                  <a:gd name="connsiteY2" fmla="*/ 692727 h 692727"/>
                  <a:gd name="connsiteX0" fmla="*/ 0 w 2041237"/>
                  <a:gd name="connsiteY0" fmla="*/ 0 h 452582"/>
                  <a:gd name="connsiteX1" fmla="*/ 489528 w 2041237"/>
                  <a:gd name="connsiteY1" fmla="*/ 452582 h 452582"/>
                  <a:gd name="connsiteX2" fmla="*/ 2041237 w 2041237"/>
                  <a:gd name="connsiteY2" fmla="*/ 452582 h 452582"/>
                  <a:gd name="connsiteX0" fmla="*/ 0 w 1324606"/>
                  <a:gd name="connsiteY0" fmla="*/ 0 h 462749"/>
                  <a:gd name="connsiteX1" fmla="*/ 489528 w 1324606"/>
                  <a:gd name="connsiteY1" fmla="*/ 452582 h 462749"/>
                  <a:gd name="connsiteX2" fmla="*/ 1324606 w 1324606"/>
                  <a:gd name="connsiteY2" fmla="*/ 462749 h 462749"/>
                  <a:gd name="connsiteX0" fmla="*/ 0 w 1291531"/>
                  <a:gd name="connsiteY0" fmla="*/ 0 h 452582"/>
                  <a:gd name="connsiteX1" fmla="*/ 489528 w 1291531"/>
                  <a:gd name="connsiteY1" fmla="*/ 452582 h 452582"/>
                  <a:gd name="connsiteX2" fmla="*/ 1291531 w 1291531"/>
                  <a:gd name="connsiteY2" fmla="*/ 452582 h 452582"/>
                  <a:gd name="connsiteX0" fmla="*/ 0 w 1772393"/>
                  <a:gd name="connsiteY0" fmla="*/ 0 h 461819"/>
                  <a:gd name="connsiteX1" fmla="*/ 489528 w 1772393"/>
                  <a:gd name="connsiteY1" fmla="*/ 452582 h 461819"/>
                  <a:gd name="connsiteX2" fmla="*/ 1772393 w 1772393"/>
                  <a:gd name="connsiteY2" fmla="*/ 461819 h 461819"/>
                  <a:gd name="connsiteX0" fmla="*/ 0 w 1762375"/>
                  <a:gd name="connsiteY0" fmla="*/ 0 h 452582"/>
                  <a:gd name="connsiteX1" fmla="*/ 489528 w 1762375"/>
                  <a:gd name="connsiteY1" fmla="*/ 452582 h 452582"/>
                  <a:gd name="connsiteX2" fmla="*/ 1762375 w 1762375"/>
                  <a:gd name="connsiteY2" fmla="*/ 452582 h 452582"/>
                  <a:gd name="connsiteX0" fmla="*/ 0 w 1762375"/>
                  <a:gd name="connsiteY0" fmla="*/ 0 h 452582"/>
                  <a:gd name="connsiteX1" fmla="*/ 251084 w 1762375"/>
                  <a:gd name="connsiteY1" fmla="*/ 433332 h 452582"/>
                  <a:gd name="connsiteX2" fmla="*/ 1762375 w 1762375"/>
                  <a:gd name="connsiteY2" fmla="*/ 452582 h 452582"/>
                  <a:gd name="connsiteX0" fmla="*/ 0 w 1762375"/>
                  <a:gd name="connsiteY0" fmla="*/ 0 h 452582"/>
                  <a:gd name="connsiteX1" fmla="*/ 243858 w 1762375"/>
                  <a:gd name="connsiteY1" fmla="*/ 452582 h 452582"/>
                  <a:gd name="connsiteX2" fmla="*/ 1762375 w 1762375"/>
                  <a:gd name="connsiteY2" fmla="*/ 452582 h 452582"/>
                  <a:gd name="connsiteX0" fmla="*/ 0 w 1798503"/>
                  <a:gd name="connsiteY0" fmla="*/ 0 h 452582"/>
                  <a:gd name="connsiteX1" fmla="*/ 279986 w 1798503"/>
                  <a:gd name="connsiteY1" fmla="*/ 452582 h 452582"/>
                  <a:gd name="connsiteX2" fmla="*/ 1798503 w 1798503"/>
                  <a:gd name="connsiteY2" fmla="*/ 452582 h 452582"/>
                  <a:gd name="connsiteX0" fmla="*/ 0 w 279986"/>
                  <a:gd name="connsiteY0" fmla="*/ 0 h 452582"/>
                  <a:gd name="connsiteX1" fmla="*/ 279986 w 279986"/>
                  <a:gd name="connsiteY1" fmla="*/ 452582 h 452582"/>
                  <a:gd name="connsiteX0" fmla="*/ 0 w 453485"/>
                  <a:gd name="connsiteY0" fmla="*/ 0 h 5920"/>
                  <a:gd name="connsiteX1" fmla="*/ 453485 w 453485"/>
                  <a:gd name="connsiteY1" fmla="*/ 5920 h 5920"/>
                  <a:gd name="connsiteX0" fmla="*/ 0 w 10476"/>
                  <a:gd name="connsiteY0" fmla="*/ 1765 h 1765"/>
                  <a:gd name="connsiteX1" fmla="*/ 10476 w 10476"/>
                  <a:gd name="connsiteY1" fmla="*/ 0 h 1765"/>
                </a:gdLst>
                <a:ahLst/>
                <a:cxnLst>
                  <a:cxn ang="0">
                    <a:pos x="connsiteX0" y="connsiteY0"/>
                  </a:cxn>
                  <a:cxn ang="0">
                    <a:pos x="connsiteX1" y="connsiteY1"/>
                  </a:cxn>
                </a:cxnLst>
                <a:rect l="l" t="t" r="r" b="b"/>
                <a:pathLst>
                  <a:path w="10476" h="1765">
                    <a:moveTo>
                      <a:pt x="0" y="1765"/>
                    </a:moveTo>
                    <a:lnTo>
                      <a:pt x="10476" y="0"/>
                    </a:lnTo>
                  </a:path>
                </a:pathLst>
              </a:custGeom>
              <a:noFill/>
              <a:ln w="12700" cap="flat" cmpd="sng" algn="ctr">
                <a:solidFill>
                  <a:srgbClr val="333333">
                    <a:lumMod val="75000"/>
                  </a:srgbClr>
                </a:solidFill>
                <a:prstDash val="solid"/>
                <a:headEnd type="oval" w="sm" len="sm"/>
                <a:tailEnd type="none" w="sm" len="med"/>
              </a:ln>
              <a:effectLst/>
            </p:spPr>
            <p:txBody>
              <a:bodyPr anchor="ctr"/>
              <a:lstStyle/>
              <a:p>
                <a:pPr algn="ctr" defTabSz="914435" eaLnBrk="1" fontAlgn="auto" hangingPunct="1">
                  <a:spcBef>
                    <a:spcPts val="0"/>
                  </a:spcBef>
                  <a:spcAft>
                    <a:spcPts val="0"/>
                  </a:spcAft>
                  <a:defRPr/>
                </a:pPr>
                <a:endParaRPr lang="en-CA" sz="2800" kern="0" dirty="0">
                  <a:solidFill>
                    <a:srgbClr val="FFFFFF"/>
                  </a:solidFill>
                  <a:latin typeface="+mn-lt"/>
                </a:endParaRPr>
              </a:p>
            </p:txBody>
          </p:sp>
          <p:cxnSp>
            <p:nvCxnSpPr>
              <p:cNvPr id="55" name="Straight Connector 62">
                <a:extLst>
                  <a:ext uri="{FF2B5EF4-FFF2-40B4-BE49-F238E27FC236}">
                    <a16:creationId xmlns:a16="http://schemas.microsoft.com/office/drawing/2014/main" id="{3AF6CA5E-9C8B-95D7-6C25-73527C5D9570}"/>
                  </a:ext>
                </a:extLst>
              </p:cNvPr>
              <p:cNvCxnSpPr>
                <a:cxnSpLocks noChangeShapeType="1"/>
              </p:cNvCxnSpPr>
              <p:nvPr/>
            </p:nvCxnSpPr>
            <p:spPr bwMode="auto">
              <a:xfrm>
                <a:off x="4992453" y="4869166"/>
                <a:ext cx="0" cy="181091"/>
              </a:xfrm>
              <a:prstGeom prst="line">
                <a:avLst/>
              </a:prstGeom>
              <a:noFill/>
              <a:ln w="12700" algn="ctr">
                <a:solidFill>
                  <a:srgbClr val="21374C"/>
                </a:solidFill>
                <a:round/>
                <a:headEnd/>
                <a:tailEnd/>
              </a:ln>
              <a:extLst>
                <a:ext uri="{909E8E84-426E-40DD-AFC4-6F175D3DCCD1}">
                  <a14:hiddenFill xmlns:a14="http://schemas.microsoft.com/office/drawing/2010/main">
                    <a:noFill/>
                  </a14:hiddenFill>
                </a:ext>
              </a:extLst>
            </p:spPr>
          </p:cxnSp>
        </p:grpSp>
        <p:grpSp>
          <p:nvGrpSpPr>
            <p:cNvPr id="10" name="Group 66">
              <a:extLst>
                <a:ext uri="{FF2B5EF4-FFF2-40B4-BE49-F238E27FC236}">
                  <a16:creationId xmlns:a16="http://schemas.microsoft.com/office/drawing/2014/main" id="{CB541146-2200-48EA-8B76-DA2E52951023}"/>
                </a:ext>
              </a:extLst>
            </p:cNvPr>
            <p:cNvGrpSpPr>
              <a:grpSpLocks/>
            </p:cNvGrpSpPr>
            <p:nvPr/>
          </p:nvGrpSpPr>
          <p:grpSpPr bwMode="auto">
            <a:xfrm>
              <a:off x="3570288" y="4249738"/>
              <a:ext cx="576262" cy="204787"/>
              <a:chOff x="3912126" y="4869166"/>
              <a:chExt cx="1080327" cy="181091"/>
            </a:xfrm>
          </p:grpSpPr>
          <p:sp>
            <p:nvSpPr>
              <p:cNvPr id="24" name="Freeform 35">
                <a:extLst>
                  <a:ext uri="{FF2B5EF4-FFF2-40B4-BE49-F238E27FC236}">
                    <a16:creationId xmlns:a16="http://schemas.microsoft.com/office/drawing/2014/main" id="{C5F0FDC6-8A78-41B4-C175-9BFB9903C793}"/>
                  </a:ext>
                </a:extLst>
              </p:cNvPr>
              <p:cNvSpPr/>
              <p:nvPr/>
            </p:nvSpPr>
            <p:spPr>
              <a:xfrm flipV="1">
                <a:off x="3912095" y="4956460"/>
                <a:ext cx="1074291" cy="0"/>
              </a:xfrm>
              <a:custGeom>
                <a:avLst/>
                <a:gdLst>
                  <a:gd name="connsiteX0" fmla="*/ 0 w 1838037"/>
                  <a:gd name="connsiteY0" fmla="*/ 0 h 703939"/>
                  <a:gd name="connsiteX1" fmla="*/ 471055 w 1838037"/>
                  <a:gd name="connsiteY1" fmla="*/ 637309 h 703939"/>
                  <a:gd name="connsiteX2" fmla="*/ 1838037 w 1838037"/>
                  <a:gd name="connsiteY2" fmla="*/ 692727 h 703939"/>
                  <a:gd name="connsiteX0" fmla="*/ 0 w 1838037"/>
                  <a:gd name="connsiteY0" fmla="*/ 0 h 703939"/>
                  <a:gd name="connsiteX1" fmla="*/ 471055 w 1838037"/>
                  <a:gd name="connsiteY1" fmla="*/ 637309 h 703939"/>
                  <a:gd name="connsiteX2" fmla="*/ 1838037 w 1838037"/>
                  <a:gd name="connsiteY2" fmla="*/ 692727 h 703939"/>
                  <a:gd name="connsiteX0" fmla="*/ 0 w 1838037"/>
                  <a:gd name="connsiteY0" fmla="*/ 0 h 703939"/>
                  <a:gd name="connsiteX1" fmla="*/ 471055 w 1838037"/>
                  <a:gd name="connsiteY1" fmla="*/ 637309 h 703939"/>
                  <a:gd name="connsiteX2" fmla="*/ 1838037 w 1838037"/>
                  <a:gd name="connsiteY2" fmla="*/ 692727 h 703939"/>
                  <a:gd name="connsiteX0" fmla="*/ 0 w 1838037"/>
                  <a:gd name="connsiteY0" fmla="*/ 0 h 692727"/>
                  <a:gd name="connsiteX1" fmla="*/ 600364 w 1838037"/>
                  <a:gd name="connsiteY1" fmla="*/ 230909 h 692727"/>
                  <a:gd name="connsiteX2" fmla="*/ 1838037 w 1838037"/>
                  <a:gd name="connsiteY2" fmla="*/ 692727 h 692727"/>
                  <a:gd name="connsiteX0" fmla="*/ 0 w 1838037"/>
                  <a:gd name="connsiteY0" fmla="*/ 0 h 692727"/>
                  <a:gd name="connsiteX1" fmla="*/ 600364 w 1838037"/>
                  <a:gd name="connsiteY1" fmla="*/ 230909 h 692727"/>
                  <a:gd name="connsiteX2" fmla="*/ 1838037 w 1838037"/>
                  <a:gd name="connsiteY2" fmla="*/ 692727 h 692727"/>
                  <a:gd name="connsiteX0" fmla="*/ 0 w 1838037"/>
                  <a:gd name="connsiteY0" fmla="*/ 0 h 802437"/>
                  <a:gd name="connsiteX1" fmla="*/ 230910 w 1838037"/>
                  <a:gd name="connsiteY1" fmla="*/ 766618 h 802437"/>
                  <a:gd name="connsiteX2" fmla="*/ 1838037 w 1838037"/>
                  <a:gd name="connsiteY2" fmla="*/ 692727 h 802437"/>
                  <a:gd name="connsiteX0" fmla="*/ 0 w 1838037"/>
                  <a:gd name="connsiteY0" fmla="*/ 0 h 766618"/>
                  <a:gd name="connsiteX1" fmla="*/ 230910 w 1838037"/>
                  <a:gd name="connsiteY1" fmla="*/ 766618 h 766618"/>
                  <a:gd name="connsiteX2" fmla="*/ 1838037 w 1838037"/>
                  <a:gd name="connsiteY2" fmla="*/ 692727 h 766618"/>
                  <a:gd name="connsiteX0" fmla="*/ 0 w 1838037"/>
                  <a:gd name="connsiteY0" fmla="*/ 0 h 766618"/>
                  <a:gd name="connsiteX1" fmla="*/ 230910 w 1838037"/>
                  <a:gd name="connsiteY1" fmla="*/ 766618 h 766618"/>
                  <a:gd name="connsiteX2" fmla="*/ 1838037 w 1838037"/>
                  <a:gd name="connsiteY2" fmla="*/ 692727 h 766618"/>
                  <a:gd name="connsiteX0" fmla="*/ 0 w 1838037"/>
                  <a:gd name="connsiteY0" fmla="*/ 0 h 692727"/>
                  <a:gd name="connsiteX1" fmla="*/ 267855 w 1838037"/>
                  <a:gd name="connsiteY1" fmla="*/ 674255 h 692727"/>
                  <a:gd name="connsiteX2" fmla="*/ 1838037 w 1838037"/>
                  <a:gd name="connsiteY2" fmla="*/ 692727 h 692727"/>
                  <a:gd name="connsiteX0" fmla="*/ 0 w 1838037"/>
                  <a:gd name="connsiteY0" fmla="*/ 0 h 692727"/>
                  <a:gd name="connsiteX1" fmla="*/ 277091 w 1838037"/>
                  <a:gd name="connsiteY1" fmla="*/ 683491 h 692727"/>
                  <a:gd name="connsiteX2" fmla="*/ 1838037 w 1838037"/>
                  <a:gd name="connsiteY2" fmla="*/ 692727 h 692727"/>
                  <a:gd name="connsiteX0" fmla="*/ 0 w 1838037"/>
                  <a:gd name="connsiteY0" fmla="*/ 0 h 692727"/>
                  <a:gd name="connsiteX1" fmla="*/ 286328 w 1838037"/>
                  <a:gd name="connsiteY1" fmla="*/ 692727 h 692727"/>
                  <a:gd name="connsiteX2" fmla="*/ 1838037 w 1838037"/>
                  <a:gd name="connsiteY2" fmla="*/ 692727 h 692727"/>
                  <a:gd name="connsiteX0" fmla="*/ 0 w 2041237"/>
                  <a:gd name="connsiteY0" fmla="*/ 0 h 452582"/>
                  <a:gd name="connsiteX1" fmla="*/ 489528 w 2041237"/>
                  <a:gd name="connsiteY1" fmla="*/ 452582 h 452582"/>
                  <a:gd name="connsiteX2" fmla="*/ 2041237 w 2041237"/>
                  <a:gd name="connsiteY2" fmla="*/ 452582 h 452582"/>
                  <a:gd name="connsiteX0" fmla="*/ 0 w 1324606"/>
                  <a:gd name="connsiteY0" fmla="*/ 0 h 462749"/>
                  <a:gd name="connsiteX1" fmla="*/ 489528 w 1324606"/>
                  <a:gd name="connsiteY1" fmla="*/ 452582 h 462749"/>
                  <a:gd name="connsiteX2" fmla="*/ 1324606 w 1324606"/>
                  <a:gd name="connsiteY2" fmla="*/ 462749 h 462749"/>
                  <a:gd name="connsiteX0" fmla="*/ 0 w 1291531"/>
                  <a:gd name="connsiteY0" fmla="*/ 0 h 452582"/>
                  <a:gd name="connsiteX1" fmla="*/ 489528 w 1291531"/>
                  <a:gd name="connsiteY1" fmla="*/ 452582 h 452582"/>
                  <a:gd name="connsiteX2" fmla="*/ 1291531 w 1291531"/>
                  <a:gd name="connsiteY2" fmla="*/ 452582 h 452582"/>
                  <a:gd name="connsiteX0" fmla="*/ 0 w 1772393"/>
                  <a:gd name="connsiteY0" fmla="*/ 0 h 461819"/>
                  <a:gd name="connsiteX1" fmla="*/ 489528 w 1772393"/>
                  <a:gd name="connsiteY1" fmla="*/ 452582 h 461819"/>
                  <a:gd name="connsiteX2" fmla="*/ 1772393 w 1772393"/>
                  <a:gd name="connsiteY2" fmla="*/ 461819 h 461819"/>
                  <a:gd name="connsiteX0" fmla="*/ 0 w 1762375"/>
                  <a:gd name="connsiteY0" fmla="*/ 0 h 452582"/>
                  <a:gd name="connsiteX1" fmla="*/ 489528 w 1762375"/>
                  <a:gd name="connsiteY1" fmla="*/ 452582 h 452582"/>
                  <a:gd name="connsiteX2" fmla="*/ 1762375 w 1762375"/>
                  <a:gd name="connsiteY2" fmla="*/ 452582 h 452582"/>
                  <a:gd name="connsiteX0" fmla="*/ 0 w 1762375"/>
                  <a:gd name="connsiteY0" fmla="*/ 0 h 452582"/>
                  <a:gd name="connsiteX1" fmla="*/ 251084 w 1762375"/>
                  <a:gd name="connsiteY1" fmla="*/ 433332 h 452582"/>
                  <a:gd name="connsiteX2" fmla="*/ 1762375 w 1762375"/>
                  <a:gd name="connsiteY2" fmla="*/ 452582 h 452582"/>
                  <a:gd name="connsiteX0" fmla="*/ 0 w 1762375"/>
                  <a:gd name="connsiteY0" fmla="*/ 0 h 452582"/>
                  <a:gd name="connsiteX1" fmla="*/ 243858 w 1762375"/>
                  <a:gd name="connsiteY1" fmla="*/ 452582 h 452582"/>
                  <a:gd name="connsiteX2" fmla="*/ 1762375 w 1762375"/>
                  <a:gd name="connsiteY2" fmla="*/ 452582 h 452582"/>
                  <a:gd name="connsiteX0" fmla="*/ 0 w 1798503"/>
                  <a:gd name="connsiteY0" fmla="*/ 0 h 452582"/>
                  <a:gd name="connsiteX1" fmla="*/ 279986 w 1798503"/>
                  <a:gd name="connsiteY1" fmla="*/ 452582 h 452582"/>
                  <a:gd name="connsiteX2" fmla="*/ 1798503 w 1798503"/>
                  <a:gd name="connsiteY2" fmla="*/ 452582 h 452582"/>
                  <a:gd name="connsiteX0" fmla="*/ 0 w 279986"/>
                  <a:gd name="connsiteY0" fmla="*/ 0 h 452582"/>
                  <a:gd name="connsiteX1" fmla="*/ 279986 w 279986"/>
                  <a:gd name="connsiteY1" fmla="*/ 452582 h 452582"/>
                  <a:gd name="connsiteX0" fmla="*/ 0 w 453485"/>
                  <a:gd name="connsiteY0" fmla="*/ 0 h 5920"/>
                  <a:gd name="connsiteX1" fmla="*/ 453485 w 453485"/>
                  <a:gd name="connsiteY1" fmla="*/ 5920 h 5920"/>
                  <a:gd name="connsiteX0" fmla="*/ 0 w 10476"/>
                  <a:gd name="connsiteY0" fmla="*/ 1765 h 1765"/>
                  <a:gd name="connsiteX1" fmla="*/ 10476 w 10476"/>
                  <a:gd name="connsiteY1" fmla="*/ 0 h 1765"/>
                </a:gdLst>
                <a:ahLst/>
                <a:cxnLst>
                  <a:cxn ang="0">
                    <a:pos x="connsiteX0" y="connsiteY0"/>
                  </a:cxn>
                  <a:cxn ang="0">
                    <a:pos x="connsiteX1" y="connsiteY1"/>
                  </a:cxn>
                </a:cxnLst>
                <a:rect l="l" t="t" r="r" b="b"/>
                <a:pathLst>
                  <a:path w="10476" h="1765">
                    <a:moveTo>
                      <a:pt x="0" y="1765"/>
                    </a:moveTo>
                    <a:lnTo>
                      <a:pt x="10476" y="0"/>
                    </a:lnTo>
                  </a:path>
                </a:pathLst>
              </a:custGeom>
              <a:noFill/>
              <a:ln w="12700" cap="flat" cmpd="sng" algn="ctr">
                <a:solidFill>
                  <a:srgbClr val="333333">
                    <a:lumMod val="75000"/>
                  </a:srgbClr>
                </a:solidFill>
                <a:prstDash val="solid"/>
                <a:headEnd type="oval" w="sm" len="sm"/>
                <a:tailEnd type="none" w="sm" len="med"/>
              </a:ln>
              <a:effectLst/>
            </p:spPr>
            <p:txBody>
              <a:bodyPr anchor="ctr"/>
              <a:lstStyle/>
              <a:p>
                <a:pPr algn="ctr" defTabSz="914435" eaLnBrk="1" fontAlgn="auto" hangingPunct="1">
                  <a:spcBef>
                    <a:spcPts val="0"/>
                  </a:spcBef>
                  <a:spcAft>
                    <a:spcPts val="0"/>
                  </a:spcAft>
                  <a:defRPr/>
                </a:pPr>
                <a:endParaRPr lang="en-CA" sz="2800" kern="0" dirty="0">
                  <a:solidFill>
                    <a:srgbClr val="FFFFFF"/>
                  </a:solidFill>
                  <a:latin typeface="+mn-lt"/>
                </a:endParaRPr>
              </a:p>
            </p:txBody>
          </p:sp>
          <p:cxnSp>
            <p:nvCxnSpPr>
              <p:cNvPr id="53" name="Straight Connector 68">
                <a:extLst>
                  <a:ext uri="{FF2B5EF4-FFF2-40B4-BE49-F238E27FC236}">
                    <a16:creationId xmlns:a16="http://schemas.microsoft.com/office/drawing/2014/main" id="{66E7BCA5-D987-1446-C024-4C03D1B0A0E7}"/>
                  </a:ext>
                </a:extLst>
              </p:cNvPr>
              <p:cNvCxnSpPr>
                <a:cxnSpLocks noChangeShapeType="1"/>
              </p:cNvCxnSpPr>
              <p:nvPr/>
            </p:nvCxnSpPr>
            <p:spPr bwMode="auto">
              <a:xfrm>
                <a:off x="4992453" y="4869166"/>
                <a:ext cx="0" cy="181091"/>
              </a:xfrm>
              <a:prstGeom prst="line">
                <a:avLst/>
              </a:prstGeom>
              <a:noFill/>
              <a:ln w="12700" algn="ctr">
                <a:solidFill>
                  <a:srgbClr val="21374C"/>
                </a:solidFill>
                <a:round/>
                <a:headEnd/>
                <a:tailEnd/>
              </a:ln>
              <a:extLst>
                <a:ext uri="{909E8E84-426E-40DD-AFC4-6F175D3DCCD1}">
                  <a14:hiddenFill xmlns:a14="http://schemas.microsoft.com/office/drawing/2010/main">
                    <a:noFill/>
                  </a14:hiddenFill>
                </a:ext>
              </a:extLst>
            </p:spPr>
          </p:cxnSp>
        </p:grpSp>
        <p:grpSp>
          <p:nvGrpSpPr>
            <p:cNvPr id="11" name="Group 72">
              <a:extLst>
                <a:ext uri="{FF2B5EF4-FFF2-40B4-BE49-F238E27FC236}">
                  <a16:creationId xmlns:a16="http://schemas.microsoft.com/office/drawing/2014/main" id="{56FE6D45-8BA9-56DF-37C8-A5BCA28DC84C}"/>
                </a:ext>
              </a:extLst>
            </p:cNvPr>
            <p:cNvGrpSpPr>
              <a:grpSpLocks/>
            </p:cNvGrpSpPr>
            <p:nvPr/>
          </p:nvGrpSpPr>
          <p:grpSpPr bwMode="auto">
            <a:xfrm>
              <a:off x="3570288" y="4887913"/>
              <a:ext cx="576262" cy="204787"/>
              <a:chOff x="3912126" y="4869166"/>
              <a:chExt cx="1080327" cy="181091"/>
            </a:xfrm>
          </p:grpSpPr>
          <p:sp>
            <p:nvSpPr>
              <p:cNvPr id="22" name="Freeform 35">
                <a:extLst>
                  <a:ext uri="{FF2B5EF4-FFF2-40B4-BE49-F238E27FC236}">
                    <a16:creationId xmlns:a16="http://schemas.microsoft.com/office/drawing/2014/main" id="{201A23D2-2A8D-C5F4-8BB7-1FC31A7A8BC0}"/>
                  </a:ext>
                </a:extLst>
              </p:cNvPr>
              <p:cNvSpPr/>
              <p:nvPr/>
            </p:nvSpPr>
            <p:spPr>
              <a:xfrm flipV="1">
                <a:off x="3912095" y="4957210"/>
                <a:ext cx="1074291" cy="0"/>
              </a:xfrm>
              <a:custGeom>
                <a:avLst/>
                <a:gdLst>
                  <a:gd name="connsiteX0" fmla="*/ 0 w 1838037"/>
                  <a:gd name="connsiteY0" fmla="*/ 0 h 703939"/>
                  <a:gd name="connsiteX1" fmla="*/ 471055 w 1838037"/>
                  <a:gd name="connsiteY1" fmla="*/ 637309 h 703939"/>
                  <a:gd name="connsiteX2" fmla="*/ 1838037 w 1838037"/>
                  <a:gd name="connsiteY2" fmla="*/ 692727 h 703939"/>
                  <a:gd name="connsiteX0" fmla="*/ 0 w 1838037"/>
                  <a:gd name="connsiteY0" fmla="*/ 0 h 703939"/>
                  <a:gd name="connsiteX1" fmla="*/ 471055 w 1838037"/>
                  <a:gd name="connsiteY1" fmla="*/ 637309 h 703939"/>
                  <a:gd name="connsiteX2" fmla="*/ 1838037 w 1838037"/>
                  <a:gd name="connsiteY2" fmla="*/ 692727 h 703939"/>
                  <a:gd name="connsiteX0" fmla="*/ 0 w 1838037"/>
                  <a:gd name="connsiteY0" fmla="*/ 0 h 703939"/>
                  <a:gd name="connsiteX1" fmla="*/ 471055 w 1838037"/>
                  <a:gd name="connsiteY1" fmla="*/ 637309 h 703939"/>
                  <a:gd name="connsiteX2" fmla="*/ 1838037 w 1838037"/>
                  <a:gd name="connsiteY2" fmla="*/ 692727 h 703939"/>
                  <a:gd name="connsiteX0" fmla="*/ 0 w 1838037"/>
                  <a:gd name="connsiteY0" fmla="*/ 0 h 692727"/>
                  <a:gd name="connsiteX1" fmla="*/ 600364 w 1838037"/>
                  <a:gd name="connsiteY1" fmla="*/ 230909 h 692727"/>
                  <a:gd name="connsiteX2" fmla="*/ 1838037 w 1838037"/>
                  <a:gd name="connsiteY2" fmla="*/ 692727 h 692727"/>
                  <a:gd name="connsiteX0" fmla="*/ 0 w 1838037"/>
                  <a:gd name="connsiteY0" fmla="*/ 0 h 692727"/>
                  <a:gd name="connsiteX1" fmla="*/ 600364 w 1838037"/>
                  <a:gd name="connsiteY1" fmla="*/ 230909 h 692727"/>
                  <a:gd name="connsiteX2" fmla="*/ 1838037 w 1838037"/>
                  <a:gd name="connsiteY2" fmla="*/ 692727 h 692727"/>
                  <a:gd name="connsiteX0" fmla="*/ 0 w 1838037"/>
                  <a:gd name="connsiteY0" fmla="*/ 0 h 802437"/>
                  <a:gd name="connsiteX1" fmla="*/ 230910 w 1838037"/>
                  <a:gd name="connsiteY1" fmla="*/ 766618 h 802437"/>
                  <a:gd name="connsiteX2" fmla="*/ 1838037 w 1838037"/>
                  <a:gd name="connsiteY2" fmla="*/ 692727 h 802437"/>
                  <a:gd name="connsiteX0" fmla="*/ 0 w 1838037"/>
                  <a:gd name="connsiteY0" fmla="*/ 0 h 766618"/>
                  <a:gd name="connsiteX1" fmla="*/ 230910 w 1838037"/>
                  <a:gd name="connsiteY1" fmla="*/ 766618 h 766618"/>
                  <a:gd name="connsiteX2" fmla="*/ 1838037 w 1838037"/>
                  <a:gd name="connsiteY2" fmla="*/ 692727 h 766618"/>
                  <a:gd name="connsiteX0" fmla="*/ 0 w 1838037"/>
                  <a:gd name="connsiteY0" fmla="*/ 0 h 766618"/>
                  <a:gd name="connsiteX1" fmla="*/ 230910 w 1838037"/>
                  <a:gd name="connsiteY1" fmla="*/ 766618 h 766618"/>
                  <a:gd name="connsiteX2" fmla="*/ 1838037 w 1838037"/>
                  <a:gd name="connsiteY2" fmla="*/ 692727 h 766618"/>
                  <a:gd name="connsiteX0" fmla="*/ 0 w 1838037"/>
                  <a:gd name="connsiteY0" fmla="*/ 0 h 692727"/>
                  <a:gd name="connsiteX1" fmla="*/ 267855 w 1838037"/>
                  <a:gd name="connsiteY1" fmla="*/ 674255 h 692727"/>
                  <a:gd name="connsiteX2" fmla="*/ 1838037 w 1838037"/>
                  <a:gd name="connsiteY2" fmla="*/ 692727 h 692727"/>
                  <a:gd name="connsiteX0" fmla="*/ 0 w 1838037"/>
                  <a:gd name="connsiteY0" fmla="*/ 0 h 692727"/>
                  <a:gd name="connsiteX1" fmla="*/ 277091 w 1838037"/>
                  <a:gd name="connsiteY1" fmla="*/ 683491 h 692727"/>
                  <a:gd name="connsiteX2" fmla="*/ 1838037 w 1838037"/>
                  <a:gd name="connsiteY2" fmla="*/ 692727 h 692727"/>
                  <a:gd name="connsiteX0" fmla="*/ 0 w 1838037"/>
                  <a:gd name="connsiteY0" fmla="*/ 0 h 692727"/>
                  <a:gd name="connsiteX1" fmla="*/ 286328 w 1838037"/>
                  <a:gd name="connsiteY1" fmla="*/ 692727 h 692727"/>
                  <a:gd name="connsiteX2" fmla="*/ 1838037 w 1838037"/>
                  <a:gd name="connsiteY2" fmla="*/ 692727 h 692727"/>
                  <a:gd name="connsiteX0" fmla="*/ 0 w 2041237"/>
                  <a:gd name="connsiteY0" fmla="*/ 0 h 452582"/>
                  <a:gd name="connsiteX1" fmla="*/ 489528 w 2041237"/>
                  <a:gd name="connsiteY1" fmla="*/ 452582 h 452582"/>
                  <a:gd name="connsiteX2" fmla="*/ 2041237 w 2041237"/>
                  <a:gd name="connsiteY2" fmla="*/ 452582 h 452582"/>
                  <a:gd name="connsiteX0" fmla="*/ 0 w 1324606"/>
                  <a:gd name="connsiteY0" fmla="*/ 0 h 462749"/>
                  <a:gd name="connsiteX1" fmla="*/ 489528 w 1324606"/>
                  <a:gd name="connsiteY1" fmla="*/ 452582 h 462749"/>
                  <a:gd name="connsiteX2" fmla="*/ 1324606 w 1324606"/>
                  <a:gd name="connsiteY2" fmla="*/ 462749 h 462749"/>
                  <a:gd name="connsiteX0" fmla="*/ 0 w 1291531"/>
                  <a:gd name="connsiteY0" fmla="*/ 0 h 452582"/>
                  <a:gd name="connsiteX1" fmla="*/ 489528 w 1291531"/>
                  <a:gd name="connsiteY1" fmla="*/ 452582 h 452582"/>
                  <a:gd name="connsiteX2" fmla="*/ 1291531 w 1291531"/>
                  <a:gd name="connsiteY2" fmla="*/ 452582 h 452582"/>
                  <a:gd name="connsiteX0" fmla="*/ 0 w 1772393"/>
                  <a:gd name="connsiteY0" fmla="*/ 0 h 461819"/>
                  <a:gd name="connsiteX1" fmla="*/ 489528 w 1772393"/>
                  <a:gd name="connsiteY1" fmla="*/ 452582 h 461819"/>
                  <a:gd name="connsiteX2" fmla="*/ 1772393 w 1772393"/>
                  <a:gd name="connsiteY2" fmla="*/ 461819 h 461819"/>
                  <a:gd name="connsiteX0" fmla="*/ 0 w 1762375"/>
                  <a:gd name="connsiteY0" fmla="*/ 0 h 452582"/>
                  <a:gd name="connsiteX1" fmla="*/ 489528 w 1762375"/>
                  <a:gd name="connsiteY1" fmla="*/ 452582 h 452582"/>
                  <a:gd name="connsiteX2" fmla="*/ 1762375 w 1762375"/>
                  <a:gd name="connsiteY2" fmla="*/ 452582 h 452582"/>
                  <a:gd name="connsiteX0" fmla="*/ 0 w 1762375"/>
                  <a:gd name="connsiteY0" fmla="*/ 0 h 452582"/>
                  <a:gd name="connsiteX1" fmla="*/ 251084 w 1762375"/>
                  <a:gd name="connsiteY1" fmla="*/ 433332 h 452582"/>
                  <a:gd name="connsiteX2" fmla="*/ 1762375 w 1762375"/>
                  <a:gd name="connsiteY2" fmla="*/ 452582 h 452582"/>
                  <a:gd name="connsiteX0" fmla="*/ 0 w 1762375"/>
                  <a:gd name="connsiteY0" fmla="*/ 0 h 452582"/>
                  <a:gd name="connsiteX1" fmla="*/ 243858 w 1762375"/>
                  <a:gd name="connsiteY1" fmla="*/ 452582 h 452582"/>
                  <a:gd name="connsiteX2" fmla="*/ 1762375 w 1762375"/>
                  <a:gd name="connsiteY2" fmla="*/ 452582 h 452582"/>
                  <a:gd name="connsiteX0" fmla="*/ 0 w 1798503"/>
                  <a:gd name="connsiteY0" fmla="*/ 0 h 452582"/>
                  <a:gd name="connsiteX1" fmla="*/ 279986 w 1798503"/>
                  <a:gd name="connsiteY1" fmla="*/ 452582 h 452582"/>
                  <a:gd name="connsiteX2" fmla="*/ 1798503 w 1798503"/>
                  <a:gd name="connsiteY2" fmla="*/ 452582 h 452582"/>
                  <a:gd name="connsiteX0" fmla="*/ 0 w 279986"/>
                  <a:gd name="connsiteY0" fmla="*/ 0 h 452582"/>
                  <a:gd name="connsiteX1" fmla="*/ 279986 w 279986"/>
                  <a:gd name="connsiteY1" fmla="*/ 452582 h 452582"/>
                  <a:gd name="connsiteX0" fmla="*/ 0 w 453485"/>
                  <a:gd name="connsiteY0" fmla="*/ 0 h 5920"/>
                  <a:gd name="connsiteX1" fmla="*/ 453485 w 453485"/>
                  <a:gd name="connsiteY1" fmla="*/ 5920 h 5920"/>
                  <a:gd name="connsiteX0" fmla="*/ 0 w 10476"/>
                  <a:gd name="connsiteY0" fmla="*/ 1765 h 1765"/>
                  <a:gd name="connsiteX1" fmla="*/ 10476 w 10476"/>
                  <a:gd name="connsiteY1" fmla="*/ 0 h 1765"/>
                </a:gdLst>
                <a:ahLst/>
                <a:cxnLst>
                  <a:cxn ang="0">
                    <a:pos x="connsiteX0" y="connsiteY0"/>
                  </a:cxn>
                  <a:cxn ang="0">
                    <a:pos x="connsiteX1" y="connsiteY1"/>
                  </a:cxn>
                </a:cxnLst>
                <a:rect l="l" t="t" r="r" b="b"/>
                <a:pathLst>
                  <a:path w="10476" h="1765">
                    <a:moveTo>
                      <a:pt x="0" y="1765"/>
                    </a:moveTo>
                    <a:lnTo>
                      <a:pt x="10476" y="0"/>
                    </a:lnTo>
                  </a:path>
                </a:pathLst>
              </a:custGeom>
              <a:noFill/>
              <a:ln w="12700" cap="flat" cmpd="sng" algn="ctr">
                <a:solidFill>
                  <a:srgbClr val="333333">
                    <a:lumMod val="75000"/>
                  </a:srgbClr>
                </a:solidFill>
                <a:prstDash val="solid"/>
                <a:headEnd type="oval" w="sm" len="sm"/>
                <a:tailEnd type="none" w="sm" len="med"/>
              </a:ln>
              <a:effectLst/>
            </p:spPr>
            <p:txBody>
              <a:bodyPr anchor="ctr"/>
              <a:lstStyle/>
              <a:p>
                <a:pPr algn="ctr" defTabSz="914435" eaLnBrk="1" fontAlgn="auto" hangingPunct="1">
                  <a:spcBef>
                    <a:spcPts val="0"/>
                  </a:spcBef>
                  <a:spcAft>
                    <a:spcPts val="0"/>
                  </a:spcAft>
                  <a:defRPr/>
                </a:pPr>
                <a:endParaRPr lang="en-CA" sz="2800" kern="0" dirty="0">
                  <a:solidFill>
                    <a:srgbClr val="FFFFFF"/>
                  </a:solidFill>
                  <a:latin typeface="+mn-lt"/>
                </a:endParaRPr>
              </a:p>
            </p:txBody>
          </p:sp>
          <p:cxnSp>
            <p:nvCxnSpPr>
              <p:cNvPr id="23" name="Straight Connector 74">
                <a:extLst>
                  <a:ext uri="{FF2B5EF4-FFF2-40B4-BE49-F238E27FC236}">
                    <a16:creationId xmlns:a16="http://schemas.microsoft.com/office/drawing/2014/main" id="{C87F2D5C-5E74-A07A-C75B-318E36D262A7}"/>
                  </a:ext>
                </a:extLst>
              </p:cNvPr>
              <p:cNvCxnSpPr>
                <a:cxnSpLocks noChangeShapeType="1"/>
              </p:cNvCxnSpPr>
              <p:nvPr/>
            </p:nvCxnSpPr>
            <p:spPr bwMode="auto">
              <a:xfrm>
                <a:off x="4992453" y="4869166"/>
                <a:ext cx="0" cy="181091"/>
              </a:xfrm>
              <a:prstGeom prst="line">
                <a:avLst/>
              </a:prstGeom>
              <a:noFill/>
              <a:ln w="12700" algn="ctr">
                <a:solidFill>
                  <a:srgbClr val="21374C"/>
                </a:solidFill>
                <a:round/>
                <a:headEnd/>
                <a:tailEnd/>
              </a:ln>
              <a:extLst>
                <a:ext uri="{909E8E84-426E-40DD-AFC4-6F175D3DCCD1}">
                  <a14:hiddenFill xmlns:a14="http://schemas.microsoft.com/office/drawing/2010/main">
                    <a:noFill/>
                  </a14:hiddenFill>
                </a:ext>
              </a:extLst>
            </p:spPr>
          </p:cxnSp>
        </p:grpSp>
        <p:sp>
          <p:nvSpPr>
            <p:cNvPr id="12" name="TextBox 23">
              <a:extLst>
                <a:ext uri="{FF2B5EF4-FFF2-40B4-BE49-F238E27FC236}">
                  <a16:creationId xmlns:a16="http://schemas.microsoft.com/office/drawing/2014/main" id="{C53375F8-61D3-3080-06AD-60891C5A71B6}"/>
                </a:ext>
              </a:extLst>
            </p:cNvPr>
            <p:cNvSpPr txBox="1">
              <a:spLocks noChangeArrowheads="1"/>
            </p:cNvSpPr>
            <p:nvPr/>
          </p:nvSpPr>
          <p:spPr bwMode="auto">
            <a:xfrm>
              <a:off x="4265611" y="2276475"/>
              <a:ext cx="4533915" cy="51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solidFill>
                    <a:srgbClr val="00B050"/>
                  </a:solidFill>
                </a:rPr>
                <a:t>Innovator – Transforms the Business</a:t>
              </a:r>
            </a:p>
            <a:p>
              <a:pPr eaLnBrk="1" hangingPunct="1"/>
              <a:r>
                <a:rPr lang="en-US" altLang="en-US" sz="1400" dirty="0">
                  <a:solidFill>
                    <a:srgbClr val="333333"/>
                  </a:solidFill>
                </a:rPr>
                <a:t>Reliable Technology </a:t>
              </a:r>
              <a:r>
                <a:rPr lang="en-US" altLang="en-US" sz="1400" b="1" dirty="0">
                  <a:solidFill>
                    <a:srgbClr val="333333"/>
                  </a:solidFill>
                </a:rPr>
                <a:t>Innovation </a:t>
              </a:r>
            </a:p>
          </p:txBody>
        </p:sp>
        <p:sp>
          <p:nvSpPr>
            <p:cNvPr id="13" name="TextBox 24">
              <a:extLst>
                <a:ext uri="{FF2B5EF4-FFF2-40B4-BE49-F238E27FC236}">
                  <a16:creationId xmlns:a16="http://schemas.microsoft.com/office/drawing/2014/main" id="{23117AF6-C47E-D86C-9048-66C6475943D4}"/>
                </a:ext>
              </a:extLst>
            </p:cNvPr>
            <p:cNvSpPr txBox="1">
              <a:spLocks noChangeArrowheads="1"/>
            </p:cNvSpPr>
            <p:nvPr/>
          </p:nvSpPr>
          <p:spPr bwMode="auto">
            <a:xfrm>
              <a:off x="4265614" y="2813049"/>
              <a:ext cx="4652967" cy="66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solidFill>
                    <a:srgbClr val="5B90B9"/>
                  </a:solidFill>
                </a:rPr>
                <a:t>Business Partner – Expands the Business</a:t>
              </a:r>
            </a:p>
            <a:p>
              <a:pPr eaLnBrk="1" hangingPunct="1"/>
              <a:r>
                <a:rPr lang="en-US" altLang="en-US" sz="1200" dirty="0">
                  <a:solidFill>
                    <a:srgbClr val="333333"/>
                  </a:solidFill>
                </a:rPr>
                <a:t>Effective Execution on </a:t>
              </a:r>
              <a:r>
                <a:rPr lang="en-US" altLang="en-US" sz="1200" b="1" dirty="0">
                  <a:solidFill>
                    <a:srgbClr val="333333"/>
                  </a:solidFill>
                </a:rPr>
                <a:t>Business</a:t>
              </a:r>
              <a:r>
                <a:rPr lang="en-US" altLang="en-US" sz="1200" dirty="0">
                  <a:solidFill>
                    <a:srgbClr val="333333"/>
                  </a:solidFill>
                </a:rPr>
                <a:t> </a:t>
              </a:r>
              <a:r>
                <a:rPr lang="en-US" altLang="en-US" sz="1200" b="1" dirty="0">
                  <a:solidFill>
                    <a:srgbClr val="333333"/>
                  </a:solidFill>
                </a:rPr>
                <a:t>Projects,</a:t>
              </a:r>
              <a:r>
                <a:rPr lang="en-US" altLang="en-US" sz="1200" dirty="0">
                  <a:solidFill>
                    <a:srgbClr val="333333"/>
                  </a:solidFill>
                </a:rPr>
                <a:t> Strategic Use of </a:t>
              </a:r>
              <a:r>
                <a:rPr lang="en-US" altLang="en-US" sz="1200" b="1" dirty="0">
                  <a:solidFill>
                    <a:srgbClr val="333333"/>
                  </a:solidFill>
                </a:rPr>
                <a:t>Analytics</a:t>
              </a:r>
              <a:r>
                <a:rPr lang="en-US" altLang="en-US" sz="1200" dirty="0">
                  <a:solidFill>
                    <a:srgbClr val="333333"/>
                  </a:solidFill>
                </a:rPr>
                <a:t> and </a:t>
              </a:r>
              <a:r>
                <a:rPr lang="en-US" altLang="en-US" sz="1200" b="1" dirty="0">
                  <a:solidFill>
                    <a:srgbClr val="333333"/>
                  </a:solidFill>
                </a:rPr>
                <a:t>Customer Technology</a:t>
              </a:r>
            </a:p>
          </p:txBody>
        </p:sp>
        <p:sp>
          <p:nvSpPr>
            <p:cNvPr id="14" name="TextBox 25">
              <a:extLst>
                <a:ext uri="{FF2B5EF4-FFF2-40B4-BE49-F238E27FC236}">
                  <a16:creationId xmlns:a16="http://schemas.microsoft.com/office/drawing/2014/main" id="{754F8C0B-D6DE-B2D3-3332-521B697F9C87}"/>
                </a:ext>
              </a:extLst>
            </p:cNvPr>
            <p:cNvSpPr txBox="1">
              <a:spLocks noChangeArrowheads="1"/>
            </p:cNvSpPr>
            <p:nvPr/>
          </p:nvSpPr>
          <p:spPr bwMode="auto">
            <a:xfrm>
              <a:off x="4265612" y="3435351"/>
              <a:ext cx="4533917" cy="66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solidFill>
                    <a:srgbClr val="7ECADC"/>
                  </a:solidFill>
                </a:rPr>
                <a:t>Trusted Operator – Optimizes the Business</a:t>
              </a:r>
            </a:p>
            <a:p>
              <a:pPr eaLnBrk="1" hangingPunct="1"/>
              <a:r>
                <a:rPr lang="en-US" altLang="en-US" sz="1200" dirty="0">
                  <a:solidFill>
                    <a:srgbClr val="333333"/>
                  </a:solidFill>
                </a:rPr>
                <a:t>Effective Fulfillment of </a:t>
              </a:r>
              <a:r>
                <a:rPr lang="en-US" altLang="en-US" sz="1200" b="1" dirty="0">
                  <a:solidFill>
                    <a:srgbClr val="333333"/>
                  </a:solidFill>
                </a:rPr>
                <a:t>Work Orders,</a:t>
              </a:r>
              <a:r>
                <a:rPr lang="en-US" altLang="en-US" sz="1200" dirty="0">
                  <a:solidFill>
                    <a:srgbClr val="333333"/>
                  </a:solidFill>
                </a:rPr>
                <a:t> Functional </a:t>
              </a:r>
            </a:p>
            <a:p>
              <a:pPr eaLnBrk="1" hangingPunct="1"/>
              <a:r>
                <a:rPr lang="en-US" altLang="en-US" sz="1200" b="1" dirty="0">
                  <a:solidFill>
                    <a:srgbClr val="333333"/>
                  </a:solidFill>
                </a:rPr>
                <a:t>Business</a:t>
              </a:r>
              <a:r>
                <a:rPr lang="en-US" altLang="en-US" sz="1200" dirty="0">
                  <a:solidFill>
                    <a:srgbClr val="333333"/>
                  </a:solidFill>
                </a:rPr>
                <a:t> </a:t>
              </a:r>
              <a:r>
                <a:rPr lang="en-US" altLang="en-US" sz="1200" b="1" dirty="0">
                  <a:solidFill>
                    <a:srgbClr val="333333"/>
                  </a:solidFill>
                </a:rPr>
                <a:t>Applications,</a:t>
              </a:r>
              <a:r>
                <a:rPr lang="en-US" altLang="en-US" sz="1200" dirty="0">
                  <a:solidFill>
                    <a:srgbClr val="333333"/>
                  </a:solidFill>
                </a:rPr>
                <a:t> and Reliable </a:t>
              </a:r>
              <a:r>
                <a:rPr lang="en-US" altLang="en-US" sz="1200" b="1" dirty="0">
                  <a:solidFill>
                    <a:srgbClr val="333333"/>
                  </a:solidFill>
                </a:rPr>
                <a:t>Data Quality</a:t>
              </a:r>
            </a:p>
          </p:txBody>
        </p:sp>
        <p:sp>
          <p:nvSpPr>
            <p:cNvPr id="15" name="TextBox 26">
              <a:extLst>
                <a:ext uri="{FF2B5EF4-FFF2-40B4-BE49-F238E27FC236}">
                  <a16:creationId xmlns:a16="http://schemas.microsoft.com/office/drawing/2014/main" id="{135E8F60-C73C-C8C5-E4AF-57F4D7E7E6AA}"/>
                </a:ext>
              </a:extLst>
            </p:cNvPr>
            <p:cNvSpPr txBox="1">
              <a:spLocks noChangeArrowheads="1"/>
            </p:cNvSpPr>
            <p:nvPr/>
          </p:nvSpPr>
          <p:spPr bwMode="auto">
            <a:xfrm>
              <a:off x="4265610" y="4146549"/>
              <a:ext cx="4533923" cy="51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solidFill>
                    <a:srgbClr val="C49500"/>
                  </a:solidFill>
                </a:rPr>
                <a:t>Firefighter – Supports the Business</a:t>
              </a:r>
            </a:p>
            <a:p>
              <a:pPr eaLnBrk="1" hangingPunct="1"/>
              <a:r>
                <a:rPr lang="en-US" altLang="en-US" sz="1400" dirty="0">
                  <a:solidFill>
                    <a:srgbClr val="333333"/>
                  </a:solidFill>
                </a:rPr>
                <a:t>Reliable </a:t>
              </a:r>
              <a:r>
                <a:rPr lang="en-US" altLang="en-US" sz="1400" b="1" dirty="0">
                  <a:solidFill>
                    <a:srgbClr val="333333"/>
                  </a:solidFill>
                </a:rPr>
                <a:t>Infrastructure</a:t>
              </a:r>
              <a:r>
                <a:rPr lang="en-US" altLang="en-US" sz="1400" dirty="0">
                  <a:solidFill>
                    <a:srgbClr val="333333"/>
                  </a:solidFill>
                </a:rPr>
                <a:t> and IT </a:t>
              </a:r>
              <a:r>
                <a:rPr lang="en-US" altLang="en-US" sz="1400" b="1" dirty="0">
                  <a:solidFill>
                    <a:srgbClr val="333333"/>
                  </a:solidFill>
                </a:rPr>
                <a:t>Service Desk</a:t>
              </a:r>
            </a:p>
          </p:txBody>
        </p:sp>
        <p:sp>
          <p:nvSpPr>
            <p:cNvPr id="16" name="TextBox 27">
              <a:extLst>
                <a:ext uri="{FF2B5EF4-FFF2-40B4-BE49-F238E27FC236}">
                  <a16:creationId xmlns:a16="http://schemas.microsoft.com/office/drawing/2014/main" id="{6862FAC0-24F4-46B3-6581-FF5B5D15F161}"/>
                </a:ext>
              </a:extLst>
            </p:cNvPr>
            <p:cNvSpPr txBox="1">
              <a:spLocks noChangeArrowheads="1"/>
            </p:cNvSpPr>
            <p:nvPr/>
          </p:nvSpPr>
          <p:spPr bwMode="auto">
            <a:xfrm>
              <a:off x="4265610" y="4710113"/>
              <a:ext cx="4533928" cy="51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solidFill>
                    <a:srgbClr val="A50021"/>
                  </a:solidFill>
                </a:rPr>
                <a:t>Unstable – Struggles to Support</a:t>
              </a:r>
            </a:p>
            <a:p>
              <a:pPr eaLnBrk="1" hangingPunct="1"/>
              <a:r>
                <a:rPr lang="en-US" altLang="en-US" sz="1400" dirty="0">
                  <a:solidFill>
                    <a:srgbClr val="333333"/>
                  </a:solidFill>
                </a:rPr>
                <a:t>Inability to Provide Reliable Business Services</a:t>
              </a:r>
            </a:p>
          </p:txBody>
        </p:sp>
        <p:sp>
          <p:nvSpPr>
            <p:cNvPr id="17" name="Isosceles Triangle 60">
              <a:extLst>
                <a:ext uri="{FF2B5EF4-FFF2-40B4-BE49-F238E27FC236}">
                  <a16:creationId xmlns:a16="http://schemas.microsoft.com/office/drawing/2014/main" id="{133867FB-33A8-3531-4BB1-379C780E4ECD}"/>
                </a:ext>
              </a:extLst>
            </p:cNvPr>
            <p:cNvSpPr/>
            <p:nvPr/>
          </p:nvSpPr>
          <p:spPr>
            <a:xfrm rot="4775548">
              <a:off x="868832" y="2771003"/>
              <a:ext cx="214998" cy="5948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dirty="0"/>
            </a:p>
          </p:txBody>
        </p:sp>
        <p:sp>
          <p:nvSpPr>
            <p:cNvPr id="18" name="Isosceles Triangle 61">
              <a:extLst>
                <a:ext uri="{FF2B5EF4-FFF2-40B4-BE49-F238E27FC236}">
                  <a16:creationId xmlns:a16="http://schemas.microsoft.com/office/drawing/2014/main" id="{A6A846E9-82B1-6C8F-3E5A-77F693CEC3D8}"/>
                </a:ext>
              </a:extLst>
            </p:cNvPr>
            <p:cNvSpPr/>
            <p:nvPr/>
          </p:nvSpPr>
          <p:spPr>
            <a:xfrm rot="4775548">
              <a:off x="701153" y="4260160"/>
              <a:ext cx="216990" cy="59265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dirty="0"/>
            </a:p>
          </p:txBody>
        </p:sp>
        <p:sp>
          <p:nvSpPr>
            <p:cNvPr id="19" name="Right Arrow 35">
              <a:extLst>
                <a:ext uri="{FF2B5EF4-FFF2-40B4-BE49-F238E27FC236}">
                  <a16:creationId xmlns:a16="http://schemas.microsoft.com/office/drawing/2014/main" id="{B1F66227-5F02-ADFE-AAC7-4CD958589344}"/>
                </a:ext>
              </a:extLst>
            </p:cNvPr>
            <p:cNvSpPr/>
            <p:nvPr/>
          </p:nvSpPr>
          <p:spPr>
            <a:xfrm>
              <a:off x="-254641" y="2353748"/>
              <a:ext cx="1545818" cy="485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t>IT in 2026</a:t>
              </a:r>
              <a:endParaRPr lang="en-CA" sz="1400" b="1" dirty="0"/>
            </a:p>
          </p:txBody>
        </p:sp>
        <p:sp>
          <p:nvSpPr>
            <p:cNvPr id="20" name="Right Arrow 35">
              <a:extLst>
                <a:ext uri="{FF2B5EF4-FFF2-40B4-BE49-F238E27FC236}">
                  <a16:creationId xmlns:a16="http://schemas.microsoft.com/office/drawing/2014/main" id="{D3BAF8FB-261E-AEA2-60A2-A569D45A9845}"/>
                </a:ext>
              </a:extLst>
            </p:cNvPr>
            <p:cNvSpPr/>
            <p:nvPr/>
          </p:nvSpPr>
          <p:spPr>
            <a:xfrm>
              <a:off x="-265534" y="4081697"/>
              <a:ext cx="1545818" cy="483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t>IT Today</a:t>
              </a:r>
              <a:endParaRPr lang="en-CA" sz="1400" b="1" dirty="0"/>
            </a:p>
          </p:txBody>
        </p:sp>
        <p:sp>
          <p:nvSpPr>
            <p:cNvPr id="21" name="Right Arrow 35">
              <a:extLst>
                <a:ext uri="{FF2B5EF4-FFF2-40B4-BE49-F238E27FC236}">
                  <a16:creationId xmlns:a16="http://schemas.microsoft.com/office/drawing/2014/main" id="{A2F17555-813C-B439-4A02-7274460F240A}"/>
                </a:ext>
              </a:extLst>
            </p:cNvPr>
            <p:cNvSpPr/>
            <p:nvPr/>
          </p:nvSpPr>
          <p:spPr>
            <a:xfrm>
              <a:off x="-254641" y="3010687"/>
              <a:ext cx="1545818" cy="485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t>IT in 2025</a:t>
              </a:r>
              <a:endParaRPr lang="en-CA" sz="1400" b="1" dirty="0"/>
            </a:p>
          </p:txBody>
        </p:sp>
      </p:grpSp>
    </p:spTree>
    <p:extLst>
      <p:ext uri="{BB962C8B-B14F-4D97-AF65-F5344CB8AC3E}">
        <p14:creationId xmlns:p14="http://schemas.microsoft.com/office/powerpoint/2010/main" val="1883745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EAF6-4B79-B856-A494-FBBC5C4F49D5}"/>
              </a:ext>
            </a:extLst>
          </p:cNvPr>
          <p:cNvSpPr>
            <a:spLocks noGrp="1"/>
          </p:cNvSpPr>
          <p:nvPr>
            <p:ph type="title"/>
          </p:nvPr>
        </p:nvSpPr>
        <p:spPr/>
        <p:txBody>
          <a:bodyPr/>
          <a:lstStyle/>
          <a:p>
            <a:r>
              <a:rPr lang="en-US" dirty="0"/>
              <a:t>IT Process Improvement</a:t>
            </a:r>
          </a:p>
        </p:txBody>
      </p:sp>
      <p:sp>
        <p:nvSpPr>
          <p:cNvPr id="37" name="Text Placeholder 36">
            <a:extLst>
              <a:ext uri="{FF2B5EF4-FFF2-40B4-BE49-F238E27FC236}">
                <a16:creationId xmlns:a16="http://schemas.microsoft.com/office/drawing/2014/main" id="{ACA73F7F-28F2-A87D-25DE-983CC90AA7FA}"/>
              </a:ext>
            </a:extLst>
          </p:cNvPr>
          <p:cNvSpPr>
            <a:spLocks noGrp="1"/>
          </p:cNvSpPr>
          <p:nvPr>
            <p:ph type="body" sz="quarter" idx="15"/>
          </p:nvPr>
        </p:nvSpPr>
        <p:spPr/>
        <p:txBody>
          <a:bodyPr/>
          <a:lstStyle/>
          <a:p>
            <a:r>
              <a:rPr lang="en-US" dirty="0"/>
              <a:t>Earlham College IT Strategy 24-25</a:t>
            </a:r>
          </a:p>
        </p:txBody>
      </p:sp>
      <p:sp>
        <p:nvSpPr>
          <p:cNvPr id="6" name="TextBox 5">
            <a:extLst>
              <a:ext uri="{FF2B5EF4-FFF2-40B4-BE49-F238E27FC236}">
                <a16:creationId xmlns:a16="http://schemas.microsoft.com/office/drawing/2014/main" id="{FC41FA3E-82A6-02F2-F814-0D8BBB73442E}"/>
              </a:ext>
            </a:extLst>
          </p:cNvPr>
          <p:cNvSpPr txBox="1"/>
          <p:nvPr/>
        </p:nvSpPr>
        <p:spPr>
          <a:xfrm>
            <a:off x="5170714" y="-805543"/>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grpSp>
        <p:nvGrpSpPr>
          <p:cNvPr id="53" name="Group 26">
            <a:extLst>
              <a:ext uri="{FF2B5EF4-FFF2-40B4-BE49-F238E27FC236}">
                <a16:creationId xmlns:a16="http://schemas.microsoft.com/office/drawing/2014/main" id="{9539F81F-C84E-AF83-5440-8526048A379E}"/>
              </a:ext>
            </a:extLst>
          </p:cNvPr>
          <p:cNvGrpSpPr>
            <a:grpSpLocks/>
          </p:cNvGrpSpPr>
          <p:nvPr/>
        </p:nvGrpSpPr>
        <p:grpSpPr bwMode="auto">
          <a:xfrm>
            <a:off x="2649960" y="1627823"/>
            <a:ext cx="7081838" cy="4265612"/>
            <a:chOff x="995349" y="1831850"/>
            <a:chExt cx="7218038" cy="4036908"/>
          </a:xfrm>
        </p:grpSpPr>
        <p:pic>
          <p:nvPicPr>
            <p:cNvPr id="54" name="Picture 27">
              <a:extLst>
                <a:ext uri="{FF2B5EF4-FFF2-40B4-BE49-F238E27FC236}">
                  <a16:creationId xmlns:a16="http://schemas.microsoft.com/office/drawing/2014/main" id="{1C975C77-E3F0-9A1E-B7EA-75BD6F59C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49" y="1831850"/>
              <a:ext cx="7218038" cy="4036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29">
              <a:extLst>
                <a:ext uri="{FF2B5EF4-FFF2-40B4-BE49-F238E27FC236}">
                  <a16:creationId xmlns:a16="http://schemas.microsoft.com/office/drawing/2014/main" id="{A942660B-10D4-0406-66F7-3C3BB85380C9}"/>
                </a:ext>
              </a:extLst>
            </p:cNvPr>
            <p:cNvSpPr txBox="1">
              <a:spLocks noChangeArrowheads="1"/>
            </p:cNvSpPr>
            <p:nvPr/>
          </p:nvSpPr>
          <p:spPr bwMode="auto">
            <a:xfrm>
              <a:off x="1088055" y="2523999"/>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900">
                <a:solidFill>
                  <a:srgbClr val="494949"/>
                </a:solidFill>
                <a:latin typeface="Calibri" panose="020F0502020204030204" pitchFamily="34" charset="0"/>
              </a:endParaRPr>
            </a:p>
          </p:txBody>
        </p:sp>
        <p:sp>
          <p:nvSpPr>
            <p:cNvPr id="56" name="TextBox 30">
              <a:extLst>
                <a:ext uri="{FF2B5EF4-FFF2-40B4-BE49-F238E27FC236}">
                  <a16:creationId xmlns:a16="http://schemas.microsoft.com/office/drawing/2014/main" id="{2DC00263-1009-057A-7F52-FFC6DFF446EC}"/>
                </a:ext>
              </a:extLst>
            </p:cNvPr>
            <p:cNvSpPr txBox="1">
              <a:spLocks noChangeArrowheads="1"/>
            </p:cNvSpPr>
            <p:nvPr/>
          </p:nvSpPr>
          <p:spPr bwMode="auto">
            <a:xfrm>
              <a:off x="1088055" y="3066411"/>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900">
                <a:solidFill>
                  <a:srgbClr val="494949"/>
                </a:solidFill>
                <a:latin typeface="Calibri" panose="020F0502020204030204" pitchFamily="34" charset="0"/>
              </a:endParaRPr>
            </a:p>
          </p:txBody>
        </p:sp>
        <p:sp>
          <p:nvSpPr>
            <p:cNvPr id="57" name="TextBox 32">
              <a:extLst>
                <a:ext uri="{FF2B5EF4-FFF2-40B4-BE49-F238E27FC236}">
                  <a16:creationId xmlns:a16="http://schemas.microsoft.com/office/drawing/2014/main" id="{189DB683-63C4-EC4C-A3E6-DB72A27C8AA4}"/>
                </a:ext>
              </a:extLst>
            </p:cNvPr>
            <p:cNvSpPr txBox="1">
              <a:spLocks noChangeArrowheads="1"/>
            </p:cNvSpPr>
            <p:nvPr/>
          </p:nvSpPr>
          <p:spPr bwMode="auto">
            <a:xfrm>
              <a:off x="1088055" y="3626527"/>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58" name="TextBox 33">
              <a:extLst>
                <a:ext uri="{FF2B5EF4-FFF2-40B4-BE49-F238E27FC236}">
                  <a16:creationId xmlns:a16="http://schemas.microsoft.com/office/drawing/2014/main" id="{C66E45B5-8736-F09A-24CE-2D783EF25128}"/>
                </a:ext>
              </a:extLst>
            </p:cNvPr>
            <p:cNvSpPr txBox="1">
              <a:spLocks noChangeArrowheads="1"/>
            </p:cNvSpPr>
            <p:nvPr/>
          </p:nvSpPr>
          <p:spPr bwMode="auto">
            <a:xfrm>
              <a:off x="1088055" y="4184612"/>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59" name="TextBox 34">
              <a:extLst>
                <a:ext uri="{FF2B5EF4-FFF2-40B4-BE49-F238E27FC236}">
                  <a16:creationId xmlns:a16="http://schemas.microsoft.com/office/drawing/2014/main" id="{E04969F8-3670-3F6D-16F6-C28286F1A483}"/>
                </a:ext>
              </a:extLst>
            </p:cNvPr>
            <p:cNvSpPr txBox="1">
              <a:spLocks noChangeArrowheads="1"/>
            </p:cNvSpPr>
            <p:nvPr/>
          </p:nvSpPr>
          <p:spPr bwMode="auto">
            <a:xfrm>
              <a:off x="1088055" y="4732571"/>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60" name="TextBox 35">
              <a:extLst>
                <a:ext uri="{FF2B5EF4-FFF2-40B4-BE49-F238E27FC236}">
                  <a16:creationId xmlns:a16="http://schemas.microsoft.com/office/drawing/2014/main" id="{8E58A817-CCB9-0BAE-6D20-7BB1061CB3DB}"/>
                </a:ext>
              </a:extLst>
            </p:cNvPr>
            <p:cNvSpPr txBox="1">
              <a:spLocks noChangeArrowheads="1"/>
            </p:cNvSpPr>
            <p:nvPr/>
          </p:nvSpPr>
          <p:spPr bwMode="auto">
            <a:xfrm>
              <a:off x="1088055" y="5287925"/>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61" name="TextBox 36">
              <a:extLst>
                <a:ext uri="{FF2B5EF4-FFF2-40B4-BE49-F238E27FC236}">
                  <a16:creationId xmlns:a16="http://schemas.microsoft.com/office/drawing/2014/main" id="{395C8DB1-2AAA-6735-001C-284002897325}"/>
                </a:ext>
              </a:extLst>
            </p:cNvPr>
            <p:cNvSpPr txBox="1">
              <a:spLocks noChangeArrowheads="1"/>
            </p:cNvSpPr>
            <p:nvPr/>
          </p:nvSpPr>
          <p:spPr bwMode="auto">
            <a:xfrm>
              <a:off x="1777509" y="3066411"/>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62" name="TextBox 37">
              <a:extLst>
                <a:ext uri="{FF2B5EF4-FFF2-40B4-BE49-F238E27FC236}">
                  <a16:creationId xmlns:a16="http://schemas.microsoft.com/office/drawing/2014/main" id="{167D06CE-A664-4F03-9F11-35D7314BE1E2}"/>
                </a:ext>
              </a:extLst>
            </p:cNvPr>
            <p:cNvSpPr txBox="1">
              <a:spLocks noChangeArrowheads="1"/>
            </p:cNvSpPr>
            <p:nvPr/>
          </p:nvSpPr>
          <p:spPr bwMode="auto">
            <a:xfrm>
              <a:off x="1777509" y="3626527"/>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63" name="TextBox 38">
              <a:extLst>
                <a:ext uri="{FF2B5EF4-FFF2-40B4-BE49-F238E27FC236}">
                  <a16:creationId xmlns:a16="http://schemas.microsoft.com/office/drawing/2014/main" id="{03481244-4360-4963-A631-30EC3217CCBE}"/>
                </a:ext>
              </a:extLst>
            </p:cNvPr>
            <p:cNvSpPr txBox="1">
              <a:spLocks noChangeArrowheads="1"/>
            </p:cNvSpPr>
            <p:nvPr/>
          </p:nvSpPr>
          <p:spPr bwMode="auto">
            <a:xfrm>
              <a:off x="1777509" y="4184612"/>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64" name="TextBox 39">
              <a:extLst>
                <a:ext uri="{FF2B5EF4-FFF2-40B4-BE49-F238E27FC236}">
                  <a16:creationId xmlns:a16="http://schemas.microsoft.com/office/drawing/2014/main" id="{D3AC1BF4-73D1-8A1D-86B7-CFD270495BA1}"/>
                </a:ext>
              </a:extLst>
            </p:cNvPr>
            <p:cNvSpPr txBox="1">
              <a:spLocks noChangeArrowheads="1"/>
            </p:cNvSpPr>
            <p:nvPr/>
          </p:nvSpPr>
          <p:spPr bwMode="auto">
            <a:xfrm>
              <a:off x="1777509" y="4732571"/>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65" name="TextBox 40">
              <a:extLst>
                <a:ext uri="{FF2B5EF4-FFF2-40B4-BE49-F238E27FC236}">
                  <a16:creationId xmlns:a16="http://schemas.microsoft.com/office/drawing/2014/main" id="{06A0E066-2484-A20A-0158-3FFDDBD1DBEC}"/>
                </a:ext>
              </a:extLst>
            </p:cNvPr>
            <p:cNvSpPr txBox="1">
              <a:spLocks noChangeArrowheads="1"/>
            </p:cNvSpPr>
            <p:nvPr/>
          </p:nvSpPr>
          <p:spPr bwMode="auto">
            <a:xfrm>
              <a:off x="1777509" y="5287925"/>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66" name="TextBox 41">
              <a:extLst>
                <a:ext uri="{FF2B5EF4-FFF2-40B4-BE49-F238E27FC236}">
                  <a16:creationId xmlns:a16="http://schemas.microsoft.com/office/drawing/2014/main" id="{2CA3FC27-C67E-798F-50E3-CA7614B23172}"/>
                </a:ext>
              </a:extLst>
            </p:cNvPr>
            <p:cNvSpPr txBox="1">
              <a:spLocks noChangeArrowheads="1"/>
            </p:cNvSpPr>
            <p:nvPr/>
          </p:nvSpPr>
          <p:spPr bwMode="auto">
            <a:xfrm>
              <a:off x="2499344" y="3626527"/>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67" name="TextBox 42">
              <a:extLst>
                <a:ext uri="{FF2B5EF4-FFF2-40B4-BE49-F238E27FC236}">
                  <a16:creationId xmlns:a16="http://schemas.microsoft.com/office/drawing/2014/main" id="{B0E332E0-D86C-D05F-496A-B735040A2C6C}"/>
                </a:ext>
              </a:extLst>
            </p:cNvPr>
            <p:cNvSpPr txBox="1">
              <a:spLocks noChangeArrowheads="1"/>
            </p:cNvSpPr>
            <p:nvPr/>
          </p:nvSpPr>
          <p:spPr bwMode="auto">
            <a:xfrm>
              <a:off x="2499344" y="4184612"/>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68" name="TextBox 43">
              <a:extLst>
                <a:ext uri="{FF2B5EF4-FFF2-40B4-BE49-F238E27FC236}">
                  <a16:creationId xmlns:a16="http://schemas.microsoft.com/office/drawing/2014/main" id="{F1121047-D6E9-20D3-5880-6F178617E596}"/>
                </a:ext>
              </a:extLst>
            </p:cNvPr>
            <p:cNvSpPr txBox="1">
              <a:spLocks noChangeArrowheads="1"/>
            </p:cNvSpPr>
            <p:nvPr/>
          </p:nvSpPr>
          <p:spPr bwMode="auto">
            <a:xfrm>
              <a:off x="2499344" y="4732571"/>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69" name="TextBox 44">
              <a:extLst>
                <a:ext uri="{FF2B5EF4-FFF2-40B4-BE49-F238E27FC236}">
                  <a16:creationId xmlns:a16="http://schemas.microsoft.com/office/drawing/2014/main" id="{844A106B-9DFA-80DC-1C3F-6723EBEBFC14}"/>
                </a:ext>
              </a:extLst>
            </p:cNvPr>
            <p:cNvSpPr txBox="1">
              <a:spLocks noChangeArrowheads="1"/>
            </p:cNvSpPr>
            <p:nvPr/>
          </p:nvSpPr>
          <p:spPr bwMode="auto">
            <a:xfrm>
              <a:off x="2499344" y="5287925"/>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70" name="TextBox 46">
              <a:extLst>
                <a:ext uri="{FF2B5EF4-FFF2-40B4-BE49-F238E27FC236}">
                  <a16:creationId xmlns:a16="http://schemas.microsoft.com/office/drawing/2014/main" id="{E62CBA4D-350E-A720-1239-5767CA10EB73}"/>
                </a:ext>
              </a:extLst>
            </p:cNvPr>
            <p:cNvSpPr txBox="1">
              <a:spLocks noChangeArrowheads="1"/>
            </p:cNvSpPr>
            <p:nvPr/>
          </p:nvSpPr>
          <p:spPr bwMode="auto">
            <a:xfrm>
              <a:off x="3211023" y="4732571"/>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71" name="TextBox 47">
              <a:extLst>
                <a:ext uri="{FF2B5EF4-FFF2-40B4-BE49-F238E27FC236}">
                  <a16:creationId xmlns:a16="http://schemas.microsoft.com/office/drawing/2014/main" id="{55B923FE-6339-6183-28E0-9C7A65C01323}"/>
                </a:ext>
              </a:extLst>
            </p:cNvPr>
            <p:cNvSpPr txBox="1">
              <a:spLocks noChangeArrowheads="1"/>
            </p:cNvSpPr>
            <p:nvPr/>
          </p:nvSpPr>
          <p:spPr bwMode="auto">
            <a:xfrm>
              <a:off x="3211023" y="5287925"/>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72" name="TextBox 48">
              <a:extLst>
                <a:ext uri="{FF2B5EF4-FFF2-40B4-BE49-F238E27FC236}">
                  <a16:creationId xmlns:a16="http://schemas.microsoft.com/office/drawing/2014/main" id="{C0276A94-12BB-FD95-A30D-4DB5C48B5AC3}"/>
                </a:ext>
              </a:extLst>
            </p:cNvPr>
            <p:cNvSpPr txBox="1">
              <a:spLocks noChangeArrowheads="1"/>
            </p:cNvSpPr>
            <p:nvPr/>
          </p:nvSpPr>
          <p:spPr bwMode="auto">
            <a:xfrm>
              <a:off x="3915395" y="4184612"/>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73" name="TextBox 51">
              <a:extLst>
                <a:ext uri="{FF2B5EF4-FFF2-40B4-BE49-F238E27FC236}">
                  <a16:creationId xmlns:a16="http://schemas.microsoft.com/office/drawing/2014/main" id="{C41D750C-8F05-F0F0-7F5B-12783C3D889B}"/>
                </a:ext>
              </a:extLst>
            </p:cNvPr>
            <p:cNvSpPr txBox="1">
              <a:spLocks noChangeArrowheads="1"/>
            </p:cNvSpPr>
            <p:nvPr/>
          </p:nvSpPr>
          <p:spPr bwMode="auto">
            <a:xfrm>
              <a:off x="4620875" y="4184612"/>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ZA" altLang="en-US" sz="900">
                  <a:solidFill>
                    <a:srgbClr val="FFFFFF"/>
                  </a:solidFill>
                  <a:latin typeface="Calibri" panose="020F0502020204030204" pitchFamily="34" charset="0"/>
                </a:rPr>
                <a:t>a</a:t>
              </a:r>
            </a:p>
          </p:txBody>
        </p:sp>
        <p:sp>
          <p:nvSpPr>
            <p:cNvPr id="74" name="TextBox 52">
              <a:extLst>
                <a:ext uri="{FF2B5EF4-FFF2-40B4-BE49-F238E27FC236}">
                  <a16:creationId xmlns:a16="http://schemas.microsoft.com/office/drawing/2014/main" id="{249D12A6-BB40-A264-611C-C4ECE54687C8}"/>
                </a:ext>
              </a:extLst>
            </p:cNvPr>
            <p:cNvSpPr txBox="1">
              <a:spLocks noChangeArrowheads="1"/>
            </p:cNvSpPr>
            <p:nvPr/>
          </p:nvSpPr>
          <p:spPr bwMode="auto">
            <a:xfrm>
              <a:off x="4620875" y="4732571"/>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75" name="TextBox 54">
              <a:extLst>
                <a:ext uri="{FF2B5EF4-FFF2-40B4-BE49-F238E27FC236}">
                  <a16:creationId xmlns:a16="http://schemas.microsoft.com/office/drawing/2014/main" id="{B0F78E0A-D762-655D-81AA-1064B07A9685}"/>
                </a:ext>
              </a:extLst>
            </p:cNvPr>
            <p:cNvSpPr txBox="1">
              <a:spLocks noChangeArrowheads="1"/>
            </p:cNvSpPr>
            <p:nvPr/>
          </p:nvSpPr>
          <p:spPr bwMode="auto">
            <a:xfrm>
              <a:off x="5335577" y="4732571"/>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76" name="TextBox 55">
              <a:extLst>
                <a:ext uri="{FF2B5EF4-FFF2-40B4-BE49-F238E27FC236}">
                  <a16:creationId xmlns:a16="http://schemas.microsoft.com/office/drawing/2014/main" id="{FC2DBE5B-2EB0-1562-A2D6-84263A68878A}"/>
                </a:ext>
              </a:extLst>
            </p:cNvPr>
            <p:cNvSpPr txBox="1">
              <a:spLocks noChangeArrowheads="1"/>
            </p:cNvSpPr>
            <p:nvPr/>
          </p:nvSpPr>
          <p:spPr bwMode="auto">
            <a:xfrm>
              <a:off x="5335577" y="5287925"/>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900">
                <a:solidFill>
                  <a:srgbClr val="494949"/>
                </a:solidFill>
                <a:latin typeface="Calibri" panose="020F0502020204030204" pitchFamily="34" charset="0"/>
              </a:endParaRPr>
            </a:p>
          </p:txBody>
        </p:sp>
        <p:sp>
          <p:nvSpPr>
            <p:cNvPr id="77" name="TextBox 56">
              <a:extLst>
                <a:ext uri="{FF2B5EF4-FFF2-40B4-BE49-F238E27FC236}">
                  <a16:creationId xmlns:a16="http://schemas.microsoft.com/office/drawing/2014/main" id="{6576EF11-0AC0-D4CA-ABBA-0DBD9E1F7806}"/>
                </a:ext>
              </a:extLst>
            </p:cNvPr>
            <p:cNvSpPr txBox="1">
              <a:spLocks noChangeArrowheads="1"/>
            </p:cNvSpPr>
            <p:nvPr/>
          </p:nvSpPr>
          <p:spPr bwMode="auto">
            <a:xfrm>
              <a:off x="5335577" y="3626527"/>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78" name="TextBox 57">
              <a:extLst>
                <a:ext uri="{FF2B5EF4-FFF2-40B4-BE49-F238E27FC236}">
                  <a16:creationId xmlns:a16="http://schemas.microsoft.com/office/drawing/2014/main" id="{460741FA-1FAF-E119-0B3C-35765E1333B6}"/>
                </a:ext>
              </a:extLst>
            </p:cNvPr>
            <p:cNvSpPr txBox="1">
              <a:spLocks noChangeArrowheads="1"/>
            </p:cNvSpPr>
            <p:nvPr/>
          </p:nvSpPr>
          <p:spPr bwMode="auto">
            <a:xfrm>
              <a:off x="5335577" y="4184612"/>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79" name="TextBox 58">
              <a:extLst>
                <a:ext uri="{FF2B5EF4-FFF2-40B4-BE49-F238E27FC236}">
                  <a16:creationId xmlns:a16="http://schemas.microsoft.com/office/drawing/2014/main" id="{21005A75-E56A-A93D-169E-44FA08A311EF}"/>
                </a:ext>
              </a:extLst>
            </p:cNvPr>
            <p:cNvSpPr txBox="1">
              <a:spLocks noChangeArrowheads="1"/>
            </p:cNvSpPr>
            <p:nvPr/>
          </p:nvSpPr>
          <p:spPr bwMode="auto">
            <a:xfrm>
              <a:off x="6040186" y="3066411"/>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80" name="TextBox 59">
              <a:extLst>
                <a:ext uri="{FF2B5EF4-FFF2-40B4-BE49-F238E27FC236}">
                  <a16:creationId xmlns:a16="http://schemas.microsoft.com/office/drawing/2014/main" id="{85459B67-D4B5-6FCF-67CF-59397F11BD10}"/>
                </a:ext>
              </a:extLst>
            </p:cNvPr>
            <p:cNvSpPr txBox="1">
              <a:spLocks noChangeArrowheads="1"/>
            </p:cNvSpPr>
            <p:nvPr/>
          </p:nvSpPr>
          <p:spPr bwMode="auto">
            <a:xfrm>
              <a:off x="6040186" y="3626527"/>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81" name="TextBox 60">
              <a:extLst>
                <a:ext uri="{FF2B5EF4-FFF2-40B4-BE49-F238E27FC236}">
                  <a16:creationId xmlns:a16="http://schemas.microsoft.com/office/drawing/2014/main" id="{C9D95B80-CAEE-0580-D8F3-C5F7D27B5D5A}"/>
                </a:ext>
              </a:extLst>
            </p:cNvPr>
            <p:cNvSpPr txBox="1">
              <a:spLocks noChangeArrowheads="1"/>
            </p:cNvSpPr>
            <p:nvPr/>
          </p:nvSpPr>
          <p:spPr bwMode="auto">
            <a:xfrm>
              <a:off x="6040186" y="4184612"/>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82" name="TextBox 61">
              <a:extLst>
                <a:ext uri="{FF2B5EF4-FFF2-40B4-BE49-F238E27FC236}">
                  <a16:creationId xmlns:a16="http://schemas.microsoft.com/office/drawing/2014/main" id="{AA87E766-B3BD-12A9-C0B1-B5A53036B13E}"/>
                </a:ext>
              </a:extLst>
            </p:cNvPr>
            <p:cNvSpPr txBox="1">
              <a:spLocks noChangeArrowheads="1"/>
            </p:cNvSpPr>
            <p:nvPr/>
          </p:nvSpPr>
          <p:spPr bwMode="auto">
            <a:xfrm>
              <a:off x="6040186" y="4732571"/>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83" name="TextBox 62">
              <a:extLst>
                <a:ext uri="{FF2B5EF4-FFF2-40B4-BE49-F238E27FC236}">
                  <a16:creationId xmlns:a16="http://schemas.microsoft.com/office/drawing/2014/main" id="{97D72E61-16E3-9BA8-C066-054840318DFE}"/>
                </a:ext>
              </a:extLst>
            </p:cNvPr>
            <p:cNvSpPr txBox="1">
              <a:spLocks noChangeArrowheads="1"/>
            </p:cNvSpPr>
            <p:nvPr/>
          </p:nvSpPr>
          <p:spPr bwMode="auto">
            <a:xfrm>
              <a:off x="6040186" y="5287925"/>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84" name="TextBox 63">
              <a:extLst>
                <a:ext uri="{FF2B5EF4-FFF2-40B4-BE49-F238E27FC236}">
                  <a16:creationId xmlns:a16="http://schemas.microsoft.com/office/drawing/2014/main" id="{8BF8FCA7-07D0-AAF8-66C6-940EF39CEF8C}"/>
                </a:ext>
              </a:extLst>
            </p:cNvPr>
            <p:cNvSpPr txBox="1">
              <a:spLocks noChangeArrowheads="1"/>
            </p:cNvSpPr>
            <p:nvPr/>
          </p:nvSpPr>
          <p:spPr bwMode="auto">
            <a:xfrm>
              <a:off x="6753605" y="2523999"/>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900">
                <a:solidFill>
                  <a:srgbClr val="494949"/>
                </a:solidFill>
                <a:latin typeface="Calibri" panose="020F0502020204030204" pitchFamily="34" charset="0"/>
              </a:endParaRPr>
            </a:p>
          </p:txBody>
        </p:sp>
        <p:sp>
          <p:nvSpPr>
            <p:cNvPr id="85" name="TextBox 64">
              <a:extLst>
                <a:ext uri="{FF2B5EF4-FFF2-40B4-BE49-F238E27FC236}">
                  <a16:creationId xmlns:a16="http://schemas.microsoft.com/office/drawing/2014/main" id="{96D18DE2-C880-78E7-447C-CFDBF072ABD2}"/>
                </a:ext>
              </a:extLst>
            </p:cNvPr>
            <p:cNvSpPr txBox="1">
              <a:spLocks noChangeArrowheads="1"/>
            </p:cNvSpPr>
            <p:nvPr/>
          </p:nvSpPr>
          <p:spPr bwMode="auto">
            <a:xfrm>
              <a:off x="6753605" y="3066411"/>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86" name="TextBox 65">
              <a:extLst>
                <a:ext uri="{FF2B5EF4-FFF2-40B4-BE49-F238E27FC236}">
                  <a16:creationId xmlns:a16="http://schemas.microsoft.com/office/drawing/2014/main" id="{B7BF979D-916A-4330-4DE9-68DCCF7C8C69}"/>
                </a:ext>
              </a:extLst>
            </p:cNvPr>
            <p:cNvSpPr txBox="1">
              <a:spLocks noChangeArrowheads="1"/>
            </p:cNvSpPr>
            <p:nvPr/>
          </p:nvSpPr>
          <p:spPr bwMode="auto">
            <a:xfrm>
              <a:off x="6753605" y="3626527"/>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87" name="TextBox 66">
              <a:extLst>
                <a:ext uri="{FF2B5EF4-FFF2-40B4-BE49-F238E27FC236}">
                  <a16:creationId xmlns:a16="http://schemas.microsoft.com/office/drawing/2014/main" id="{8C4B10C5-9966-3BF0-1C8E-DB00F96D8CEC}"/>
                </a:ext>
              </a:extLst>
            </p:cNvPr>
            <p:cNvSpPr txBox="1">
              <a:spLocks noChangeArrowheads="1"/>
            </p:cNvSpPr>
            <p:nvPr/>
          </p:nvSpPr>
          <p:spPr bwMode="auto">
            <a:xfrm>
              <a:off x="6753605" y="4130502"/>
              <a:ext cx="679450" cy="27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nchor="ct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88" name="TextBox 67">
              <a:extLst>
                <a:ext uri="{FF2B5EF4-FFF2-40B4-BE49-F238E27FC236}">
                  <a16:creationId xmlns:a16="http://schemas.microsoft.com/office/drawing/2014/main" id="{E2E35670-8A8B-90A2-0270-6D8E8FDD035F}"/>
                </a:ext>
              </a:extLst>
            </p:cNvPr>
            <p:cNvSpPr txBox="1">
              <a:spLocks noChangeArrowheads="1"/>
            </p:cNvSpPr>
            <p:nvPr/>
          </p:nvSpPr>
          <p:spPr bwMode="auto">
            <a:xfrm>
              <a:off x="6753605" y="4732571"/>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89" name="TextBox 68">
              <a:extLst>
                <a:ext uri="{FF2B5EF4-FFF2-40B4-BE49-F238E27FC236}">
                  <a16:creationId xmlns:a16="http://schemas.microsoft.com/office/drawing/2014/main" id="{DF076578-2A95-0A21-267E-C8AFA11F90B0}"/>
                </a:ext>
              </a:extLst>
            </p:cNvPr>
            <p:cNvSpPr txBox="1">
              <a:spLocks noChangeArrowheads="1"/>
            </p:cNvSpPr>
            <p:nvPr/>
          </p:nvSpPr>
          <p:spPr bwMode="auto">
            <a:xfrm>
              <a:off x="6753605" y="5287925"/>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90" name="TextBox 69">
              <a:extLst>
                <a:ext uri="{FF2B5EF4-FFF2-40B4-BE49-F238E27FC236}">
                  <a16:creationId xmlns:a16="http://schemas.microsoft.com/office/drawing/2014/main" id="{8686C91C-79B4-29E4-16F8-CAE55D30B1EA}"/>
                </a:ext>
              </a:extLst>
            </p:cNvPr>
            <p:cNvSpPr txBox="1">
              <a:spLocks noChangeArrowheads="1"/>
            </p:cNvSpPr>
            <p:nvPr/>
          </p:nvSpPr>
          <p:spPr bwMode="auto">
            <a:xfrm>
              <a:off x="7450281" y="2523999"/>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91" name="TextBox 70">
              <a:extLst>
                <a:ext uri="{FF2B5EF4-FFF2-40B4-BE49-F238E27FC236}">
                  <a16:creationId xmlns:a16="http://schemas.microsoft.com/office/drawing/2014/main" id="{E6ABFD9D-A6FC-B25E-70F7-2946055B3C68}"/>
                </a:ext>
              </a:extLst>
            </p:cNvPr>
            <p:cNvSpPr txBox="1">
              <a:spLocks noChangeArrowheads="1"/>
            </p:cNvSpPr>
            <p:nvPr/>
          </p:nvSpPr>
          <p:spPr bwMode="auto">
            <a:xfrm>
              <a:off x="7450281" y="3066411"/>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92" name="TextBox 71">
              <a:extLst>
                <a:ext uri="{FF2B5EF4-FFF2-40B4-BE49-F238E27FC236}">
                  <a16:creationId xmlns:a16="http://schemas.microsoft.com/office/drawing/2014/main" id="{6661CD60-E424-8E8E-D183-04A98750D6FE}"/>
                </a:ext>
              </a:extLst>
            </p:cNvPr>
            <p:cNvSpPr txBox="1">
              <a:spLocks noChangeArrowheads="1"/>
            </p:cNvSpPr>
            <p:nvPr/>
          </p:nvSpPr>
          <p:spPr bwMode="auto">
            <a:xfrm>
              <a:off x="7450281" y="3626527"/>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93" name="TextBox 72">
              <a:extLst>
                <a:ext uri="{FF2B5EF4-FFF2-40B4-BE49-F238E27FC236}">
                  <a16:creationId xmlns:a16="http://schemas.microsoft.com/office/drawing/2014/main" id="{0BF4EED5-0020-83BF-C938-5082FDB691FA}"/>
                </a:ext>
              </a:extLst>
            </p:cNvPr>
            <p:cNvSpPr txBox="1">
              <a:spLocks noChangeArrowheads="1"/>
            </p:cNvSpPr>
            <p:nvPr/>
          </p:nvSpPr>
          <p:spPr bwMode="auto">
            <a:xfrm>
              <a:off x="7450281" y="4184612"/>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94" name="TextBox 73">
              <a:extLst>
                <a:ext uri="{FF2B5EF4-FFF2-40B4-BE49-F238E27FC236}">
                  <a16:creationId xmlns:a16="http://schemas.microsoft.com/office/drawing/2014/main" id="{9002E5F6-EB22-E347-59F7-FAAAAC0299C5}"/>
                </a:ext>
              </a:extLst>
            </p:cNvPr>
            <p:cNvSpPr txBox="1">
              <a:spLocks noChangeArrowheads="1"/>
            </p:cNvSpPr>
            <p:nvPr/>
          </p:nvSpPr>
          <p:spPr bwMode="auto">
            <a:xfrm>
              <a:off x="7450281" y="4732571"/>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sp>
          <p:nvSpPr>
            <p:cNvPr id="95" name="TextBox 74">
              <a:extLst>
                <a:ext uri="{FF2B5EF4-FFF2-40B4-BE49-F238E27FC236}">
                  <a16:creationId xmlns:a16="http://schemas.microsoft.com/office/drawing/2014/main" id="{08B6EF8B-3004-D4CE-82CD-EA9FA3773074}"/>
                </a:ext>
              </a:extLst>
            </p:cNvPr>
            <p:cNvSpPr txBox="1">
              <a:spLocks noChangeArrowheads="1"/>
            </p:cNvSpPr>
            <p:nvPr/>
          </p:nvSpPr>
          <p:spPr bwMode="auto">
            <a:xfrm>
              <a:off x="7450281" y="5287925"/>
              <a:ext cx="679450" cy="2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ZA" altLang="en-US" sz="900">
                <a:solidFill>
                  <a:srgbClr val="FFFFFF"/>
                </a:solidFill>
                <a:latin typeface="Calibri" panose="020F0502020204030204" pitchFamily="34" charset="0"/>
              </a:endParaRPr>
            </a:p>
          </p:txBody>
        </p:sp>
      </p:grpSp>
      <p:sp>
        <p:nvSpPr>
          <p:cNvPr id="96" name="Rectangle 95">
            <a:extLst>
              <a:ext uri="{FF2B5EF4-FFF2-40B4-BE49-F238E27FC236}">
                <a16:creationId xmlns:a16="http://schemas.microsoft.com/office/drawing/2014/main" id="{65D6F429-B66B-822E-1499-D9F526AE6C0E}"/>
              </a:ext>
            </a:extLst>
          </p:cNvPr>
          <p:cNvSpPr/>
          <p:nvPr/>
        </p:nvSpPr>
        <p:spPr>
          <a:xfrm>
            <a:off x="848148" y="2027873"/>
            <a:ext cx="1377950" cy="163988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US" sz="1350" dirty="0">
              <a:solidFill>
                <a:srgbClr val="FFFFFF"/>
              </a:solidFill>
            </a:endParaRPr>
          </a:p>
        </p:txBody>
      </p:sp>
      <p:sp>
        <p:nvSpPr>
          <p:cNvPr id="97" name="TextBox 96">
            <a:extLst>
              <a:ext uri="{FF2B5EF4-FFF2-40B4-BE49-F238E27FC236}">
                <a16:creationId xmlns:a16="http://schemas.microsoft.com/office/drawing/2014/main" id="{75801B14-0F3D-12E0-713A-B1F1E401FF5E}"/>
              </a:ext>
            </a:extLst>
          </p:cNvPr>
          <p:cNvSpPr txBox="1"/>
          <p:nvPr/>
        </p:nvSpPr>
        <p:spPr>
          <a:xfrm>
            <a:off x="1252960" y="2458085"/>
            <a:ext cx="760413" cy="230188"/>
          </a:xfrm>
          <a:prstGeom prst="rect">
            <a:avLst/>
          </a:prstGeom>
          <a:noFill/>
        </p:spPr>
        <p:txBody>
          <a:bodyPr lIns="0" tIns="0" rIns="0" bIns="0">
            <a:spAutoFit/>
          </a:bodyPr>
          <a:lstStyle/>
          <a:p>
            <a:pPr defTabSz="685664" eaLnBrk="1" fontAlgn="auto" hangingPunct="1">
              <a:spcBef>
                <a:spcPts val="0"/>
              </a:spcBef>
              <a:spcAft>
                <a:spcPts val="0"/>
              </a:spcAft>
              <a:defRPr/>
            </a:pPr>
            <a:r>
              <a:rPr lang="en-US" sz="750" dirty="0">
                <a:solidFill>
                  <a:prstClr val="black"/>
                </a:solidFill>
                <a:latin typeface="Roboto" panose="02000000000000000000" pitchFamily="2" charset="0"/>
                <a:ea typeface="Roboto" panose="02000000000000000000" pitchFamily="2" charset="0"/>
              </a:rPr>
              <a:t>Improve process first</a:t>
            </a:r>
          </a:p>
        </p:txBody>
      </p:sp>
      <p:sp>
        <p:nvSpPr>
          <p:cNvPr id="98" name="TextBox 97">
            <a:extLst>
              <a:ext uri="{FF2B5EF4-FFF2-40B4-BE49-F238E27FC236}">
                <a16:creationId xmlns:a16="http://schemas.microsoft.com/office/drawing/2014/main" id="{80A0A5E7-388D-6041-35A2-677774757E03}"/>
              </a:ext>
            </a:extLst>
          </p:cNvPr>
          <p:cNvSpPr txBox="1"/>
          <p:nvPr/>
        </p:nvSpPr>
        <p:spPr>
          <a:xfrm>
            <a:off x="1256135" y="2874010"/>
            <a:ext cx="796925" cy="230188"/>
          </a:xfrm>
          <a:prstGeom prst="rect">
            <a:avLst/>
          </a:prstGeom>
          <a:noFill/>
        </p:spPr>
        <p:txBody>
          <a:bodyPr lIns="0" tIns="0" rIns="0" bIns="0">
            <a:spAutoFit/>
          </a:bodyPr>
          <a:lstStyle/>
          <a:p>
            <a:pPr defTabSz="685732" eaLnBrk="1" fontAlgn="auto" hangingPunct="1">
              <a:spcBef>
                <a:spcPts val="0"/>
              </a:spcBef>
              <a:spcAft>
                <a:spcPts val="0"/>
              </a:spcAft>
              <a:defRPr/>
            </a:pPr>
            <a:r>
              <a:rPr lang="en-US" sz="750" dirty="0">
                <a:solidFill>
                  <a:srgbClr val="494949"/>
                </a:solidFill>
                <a:latin typeface="Roboto" panose="02000000000000000000" pitchFamily="2" charset="0"/>
                <a:ea typeface="Roboto" panose="02000000000000000000" pitchFamily="2" charset="0"/>
              </a:rPr>
              <a:t>Improve process second</a:t>
            </a:r>
          </a:p>
        </p:txBody>
      </p:sp>
      <p:sp>
        <p:nvSpPr>
          <p:cNvPr id="99" name="TextBox 98">
            <a:extLst>
              <a:ext uri="{FF2B5EF4-FFF2-40B4-BE49-F238E27FC236}">
                <a16:creationId xmlns:a16="http://schemas.microsoft.com/office/drawing/2014/main" id="{B47A9D6E-5D7E-C981-63E1-E13EABF43F74}"/>
              </a:ext>
            </a:extLst>
          </p:cNvPr>
          <p:cNvSpPr txBox="1"/>
          <p:nvPr/>
        </p:nvSpPr>
        <p:spPr>
          <a:xfrm>
            <a:off x="878310" y="2150110"/>
            <a:ext cx="1257300" cy="254000"/>
          </a:xfrm>
          <a:prstGeom prst="rect">
            <a:avLst/>
          </a:prstGeom>
          <a:noFill/>
        </p:spPr>
        <p:txBody>
          <a:bodyPr>
            <a:spAutoFit/>
          </a:bodyPr>
          <a:lstStyle/>
          <a:p>
            <a:pPr defTabSz="685732" eaLnBrk="1" fontAlgn="auto" hangingPunct="1">
              <a:spcBef>
                <a:spcPts val="0"/>
              </a:spcBef>
              <a:spcAft>
                <a:spcPts val="0"/>
              </a:spcAft>
              <a:defRPr/>
            </a:pPr>
            <a:r>
              <a:rPr lang="en-US" sz="1050" dirty="0">
                <a:solidFill>
                  <a:srgbClr val="494949"/>
                </a:solidFill>
                <a:latin typeface="Roboto" panose="02000000000000000000" pitchFamily="2" charset="0"/>
                <a:ea typeface="Roboto" panose="02000000000000000000" pitchFamily="2" charset="0"/>
              </a:rPr>
              <a:t>Legend:</a:t>
            </a:r>
          </a:p>
        </p:txBody>
      </p:sp>
      <p:sp>
        <p:nvSpPr>
          <p:cNvPr id="100" name="Rounded Rectangle 10">
            <a:extLst>
              <a:ext uri="{FF2B5EF4-FFF2-40B4-BE49-F238E27FC236}">
                <a16:creationId xmlns:a16="http://schemas.microsoft.com/office/drawing/2014/main" id="{4C8A0942-B27E-9965-8F4F-080B2E92E76B}"/>
              </a:ext>
            </a:extLst>
          </p:cNvPr>
          <p:cNvSpPr/>
          <p:nvPr/>
        </p:nvSpPr>
        <p:spPr>
          <a:xfrm>
            <a:off x="960860" y="2456498"/>
            <a:ext cx="242888" cy="23971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01" name="Rounded Rectangle 10">
            <a:extLst>
              <a:ext uri="{FF2B5EF4-FFF2-40B4-BE49-F238E27FC236}">
                <a16:creationId xmlns:a16="http://schemas.microsoft.com/office/drawing/2014/main" id="{A44716FF-6A76-B5D4-A656-0773F5069ADA}"/>
              </a:ext>
            </a:extLst>
          </p:cNvPr>
          <p:cNvSpPr/>
          <p:nvPr/>
        </p:nvSpPr>
        <p:spPr>
          <a:xfrm>
            <a:off x="960860" y="2864485"/>
            <a:ext cx="242888" cy="239713"/>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02" name="TextBox 101">
            <a:extLst>
              <a:ext uri="{FF2B5EF4-FFF2-40B4-BE49-F238E27FC236}">
                <a16:creationId xmlns:a16="http://schemas.microsoft.com/office/drawing/2014/main" id="{E76BE445-E1FF-730E-84FC-5AB4B3E49688}"/>
              </a:ext>
            </a:extLst>
          </p:cNvPr>
          <p:cNvSpPr txBox="1"/>
          <p:nvPr/>
        </p:nvSpPr>
        <p:spPr>
          <a:xfrm>
            <a:off x="1254548" y="3283585"/>
            <a:ext cx="736600" cy="230188"/>
          </a:xfrm>
          <a:prstGeom prst="rect">
            <a:avLst/>
          </a:prstGeom>
          <a:noFill/>
        </p:spPr>
        <p:txBody>
          <a:bodyPr lIns="0" tIns="0" rIns="0" bIns="0">
            <a:spAutoFit/>
          </a:bodyPr>
          <a:lstStyle/>
          <a:p>
            <a:pPr defTabSz="685732" eaLnBrk="1" fontAlgn="auto" hangingPunct="1">
              <a:spcBef>
                <a:spcPts val="0"/>
              </a:spcBef>
              <a:spcAft>
                <a:spcPts val="0"/>
              </a:spcAft>
              <a:defRPr/>
            </a:pPr>
            <a:r>
              <a:rPr lang="en-US" sz="750" dirty="0">
                <a:solidFill>
                  <a:srgbClr val="494949"/>
                </a:solidFill>
                <a:latin typeface="Roboto" panose="02000000000000000000" pitchFamily="2" charset="0"/>
                <a:ea typeface="Roboto" panose="02000000000000000000" pitchFamily="2" charset="0"/>
              </a:rPr>
              <a:t>Improve process third</a:t>
            </a:r>
          </a:p>
        </p:txBody>
      </p:sp>
      <p:sp>
        <p:nvSpPr>
          <p:cNvPr id="103" name="Rounded Rectangle 10">
            <a:extLst>
              <a:ext uri="{FF2B5EF4-FFF2-40B4-BE49-F238E27FC236}">
                <a16:creationId xmlns:a16="http://schemas.microsoft.com/office/drawing/2014/main" id="{BCD0EBC9-5244-4E26-E391-78E5148B4F4C}"/>
              </a:ext>
            </a:extLst>
          </p:cNvPr>
          <p:cNvSpPr/>
          <p:nvPr/>
        </p:nvSpPr>
        <p:spPr>
          <a:xfrm>
            <a:off x="2751560" y="4351671"/>
            <a:ext cx="646872" cy="55208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04" name="Rounded Rectangle 10">
            <a:extLst>
              <a:ext uri="{FF2B5EF4-FFF2-40B4-BE49-F238E27FC236}">
                <a16:creationId xmlns:a16="http://schemas.microsoft.com/office/drawing/2014/main" id="{00279458-EA3A-47E9-0EEF-0B9872E386B3}"/>
              </a:ext>
            </a:extLst>
          </p:cNvPr>
          <p:cNvSpPr/>
          <p:nvPr/>
        </p:nvSpPr>
        <p:spPr>
          <a:xfrm>
            <a:off x="3449132" y="4952048"/>
            <a:ext cx="636912" cy="545810"/>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05" name="Rounded Rectangle 10">
            <a:extLst>
              <a:ext uri="{FF2B5EF4-FFF2-40B4-BE49-F238E27FC236}">
                <a16:creationId xmlns:a16="http://schemas.microsoft.com/office/drawing/2014/main" id="{2D0A6A98-659F-8B3D-6947-2C1F104FD617}"/>
              </a:ext>
            </a:extLst>
          </p:cNvPr>
          <p:cNvSpPr/>
          <p:nvPr/>
        </p:nvSpPr>
        <p:spPr>
          <a:xfrm>
            <a:off x="951335" y="3272473"/>
            <a:ext cx="263525" cy="257175"/>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06" name="Rounded Rectangle 10">
            <a:extLst>
              <a:ext uri="{FF2B5EF4-FFF2-40B4-BE49-F238E27FC236}">
                <a16:creationId xmlns:a16="http://schemas.microsoft.com/office/drawing/2014/main" id="{F8437D2C-A54C-B612-98CB-110569A0141F}"/>
              </a:ext>
            </a:extLst>
          </p:cNvPr>
          <p:cNvSpPr/>
          <p:nvPr/>
        </p:nvSpPr>
        <p:spPr>
          <a:xfrm>
            <a:off x="6912398" y="4952048"/>
            <a:ext cx="666750" cy="5334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07" name="Rounded Rectangle 10">
            <a:extLst>
              <a:ext uri="{FF2B5EF4-FFF2-40B4-BE49-F238E27FC236}">
                <a16:creationId xmlns:a16="http://schemas.microsoft.com/office/drawing/2014/main" id="{A8AD7558-31EA-A0FA-0C19-649C2DD9FF60}"/>
              </a:ext>
            </a:extLst>
          </p:cNvPr>
          <p:cNvSpPr/>
          <p:nvPr/>
        </p:nvSpPr>
        <p:spPr>
          <a:xfrm>
            <a:off x="4122718" y="4374900"/>
            <a:ext cx="666750" cy="533400"/>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chemeClr val="accent6"/>
              </a:solidFill>
            </a:endParaRPr>
          </a:p>
        </p:txBody>
      </p:sp>
      <p:sp>
        <p:nvSpPr>
          <p:cNvPr id="108" name="Rounded Rectangle 10">
            <a:extLst>
              <a:ext uri="{FF2B5EF4-FFF2-40B4-BE49-F238E27FC236}">
                <a16:creationId xmlns:a16="http://schemas.microsoft.com/office/drawing/2014/main" id="{DA050783-01F1-542B-73A5-66EFFD54F323}"/>
              </a:ext>
            </a:extLst>
          </p:cNvPr>
          <p:cNvSpPr/>
          <p:nvPr/>
        </p:nvSpPr>
        <p:spPr>
          <a:xfrm>
            <a:off x="4136412" y="3178359"/>
            <a:ext cx="666750" cy="562727"/>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09" name="Rounded Rectangle 10">
            <a:extLst>
              <a:ext uri="{FF2B5EF4-FFF2-40B4-BE49-F238E27FC236}">
                <a16:creationId xmlns:a16="http://schemas.microsoft.com/office/drawing/2014/main" id="{660EA395-25A7-1CEF-510E-3BAE6B9DAF13}"/>
              </a:ext>
            </a:extLst>
          </p:cNvPr>
          <p:cNvSpPr/>
          <p:nvPr/>
        </p:nvSpPr>
        <p:spPr>
          <a:xfrm>
            <a:off x="8992023" y="4359910"/>
            <a:ext cx="666750" cy="5334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10" name="Rounded Rectangle 10">
            <a:extLst>
              <a:ext uri="{FF2B5EF4-FFF2-40B4-BE49-F238E27FC236}">
                <a16:creationId xmlns:a16="http://schemas.microsoft.com/office/drawing/2014/main" id="{CC3C3621-908E-F92C-67C8-3E3E839DAD2D}"/>
              </a:ext>
            </a:extLst>
          </p:cNvPr>
          <p:cNvSpPr/>
          <p:nvPr/>
        </p:nvSpPr>
        <p:spPr>
          <a:xfrm>
            <a:off x="8992023" y="4952048"/>
            <a:ext cx="666750" cy="5334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11" name="Rounded Rectangle 10">
            <a:extLst>
              <a:ext uri="{FF2B5EF4-FFF2-40B4-BE49-F238E27FC236}">
                <a16:creationId xmlns:a16="http://schemas.microsoft.com/office/drawing/2014/main" id="{B111409A-5182-E6C2-FE23-D0ED66FC5ABC}"/>
              </a:ext>
            </a:extLst>
          </p:cNvPr>
          <p:cNvSpPr/>
          <p:nvPr/>
        </p:nvSpPr>
        <p:spPr>
          <a:xfrm>
            <a:off x="6217073" y="4934585"/>
            <a:ext cx="647700" cy="533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12" name="Rounded Rectangle 10">
            <a:extLst>
              <a:ext uri="{FF2B5EF4-FFF2-40B4-BE49-F238E27FC236}">
                <a16:creationId xmlns:a16="http://schemas.microsoft.com/office/drawing/2014/main" id="{D6EC9929-39BF-5245-C8F1-679BCFCF5F0A}"/>
              </a:ext>
            </a:extLst>
          </p:cNvPr>
          <p:cNvSpPr/>
          <p:nvPr/>
        </p:nvSpPr>
        <p:spPr>
          <a:xfrm>
            <a:off x="5529304" y="4359910"/>
            <a:ext cx="644906" cy="533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13" name="Rounded Rectangle 10">
            <a:extLst>
              <a:ext uri="{FF2B5EF4-FFF2-40B4-BE49-F238E27FC236}">
                <a16:creationId xmlns:a16="http://schemas.microsoft.com/office/drawing/2014/main" id="{4853B308-1720-B888-B809-1ECF41550090}"/>
              </a:ext>
            </a:extLst>
          </p:cNvPr>
          <p:cNvSpPr/>
          <p:nvPr/>
        </p:nvSpPr>
        <p:spPr>
          <a:xfrm>
            <a:off x="7626773" y="4949612"/>
            <a:ext cx="635000" cy="53583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14" name="Rounded Rectangle 10">
            <a:extLst>
              <a:ext uri="{FF2B5EF4-FFF2-40B4-BE49-F238E27FC236}">
                <a16:creationId xmlns:a16="http://schemas.microsoft.com/office/drawing/2014/main" id="{3695C03C-1EA4-BDBE-0457-ADC3F6F56810}"/>
              </a:ext>
            </a:extLst>
          </p:cNvPr>
          <p:cNvSpPr/>
          <p:nvPr/>
        </p:nvSpPr>
        <p:spPr>
          <a:xfrm>
            <a:off x="6901285" y="3175634"/>
            <a:ext cx="666750" cy="55721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15" name="Rounded Rectangle 114">
            <a:extLst>
              <a:ext uri="{FF2B5EF4-FFF2-40B4-BE49-F238E27FC236}">
                <a16:creationId xmlns:a16="http://schemas.microsoft.com/office/drawing/2014/main" id="{43BC8197-FBF8-9BA4-2F2C-3CA4BC3605D4}"/>
              </a:ext>
            </a:extLst>
          </p:cNvPr>
          <p:cNvSpPr/>
          <p:nvPr/>
        </p:nvSpPr>
        <p:spPr>
          <a:xfrm>
            <a:off x="8299873" y="2615248"/>
            <a:ext cx="658281" cy="533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16" name="Rounded Rectangle 10">
            <a:extLst>
              <a:ext uri="{FF2B5EF4-FFF2-40B4-BE49-F238E27FC236}">
                <a16:creationId xmlns:a16="http://schemas.microsoft.com/office/drawing/2014/main" id="{5DD0387F-254A-91F0-A06B-B8D5B9B99711}"/>
              </a:ext>
            </a:extLst>
          </p:cNvPr>
          <p:cNvSpPr/>
          <p:nvPr/>
        </p:nvSpPr>
        <p:spPr>
          <a:xfrm>
            <a:off x="7610898" y="3183573"/>
            <a:ext cx="666750" cy="554360"/>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17" name="Rounded Rectangle 10">
            <a:extLst>
              <a:ext uri="{FF2B5EF4-FFF2-40B4-BE49-F238E27FC236}">
                <a16:creationId xmlns:a16="http://schemas.microsoft.com/office/drawing/2014/main" id="{2A32A704-6AE4-7032-4020-709912F4ADE2}"/>
              </a:ext>
            </a:extLst>
          </p:cNvPr>
          <p:cNvSpPr/>
          <p:nvPr/>
        </p:nvSpPr>
        <p:spPr>
          <a:xfrm>
            <a:off x="2740917" y="2010410"/>
            <a:ext cx="666750" cy="533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18" name="Rounded Rectangle 10">
            <a:extLst>
              <a:ext uri="{FF2B5EF4-FFF2-40B4-BE49-F238E27FC236}">
                <a16:creationId xmlns:a16="http://schemas.microsoft.com/office/drawing/2014/main" id="{0B3F84EB-53CE-2254-8914-E64C0A3008C7}"/>
              </a:ext>
            </a:extLst>
          </p:cNvPr>
          <p:cNvSpPr/>
          <p:nvPr/>
        </p:nvSpPr>
        <p:spPr>
          <a:xfrm>
            <a:off x="2749230" y="2607682"/>
            <a:ext cx="666750" cy="533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19" name="Rounded Rectangle 10">
            <a:extLst>
              <a:ext uri="{FF2B5EF4-FFF2-40B4-BE49-F238E27FC236}">
                <a16:creationId xmlns:a16="http://schemas.microsoft.com/office/drawing/2014/main" id="{10E1E02C-FB89-AB1A-085A-3F88CE8159AC}"/>
              </a:ext>
            </a:extLst>
          </p:cNvPr>
          <p:cNvSpPr/>
          <p:nvPr/>
        </p:nvSpPr>
        <p:spPr>
          <a:xfrm>
            <a:off x="4122469" y="3779679"/>
            <a:ext cx="666750" cy="5334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20" name="Rounded Rectangle 10">
            <a:extLst>
              <a:ext uri="{FF2B5EF4-FFF2-40B4-BE49-F238E27FC236}">
                <a16:creationId xmlns:a16="http://schemas.microsoft.com/office/drawing/2014/main" id="{5FC3AD15-283F-4D06-51E1-41A486903654}"/>
              </a:ext>
            </a:extLst>
          </p:cNvPr>
          <p:cNvSpPr/>
          <p:nvPr/>
        </p:nvSpPr>
        <p:spPr>
          <a:xfrm>
            <a:off x="8291404" y="2005130"/>
            <a:ext cx="666750" cy="551251"/>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21" name="Rounded Rectangle 10">
            <a:extLst>
              <a:ext uri="{FF2B5EF4-FFF2-40B4-BE49-F238E27FC236}">
                <a16:creationId xmlns:a16="http://schemas.microsoft.com/office/drawing/2014/main" id="{D5DECB89-C505-0182-AC10-60D7EAA784A3}"/>
              </a:ext>
            </a:extLst>
          </p:cNvPr>
          <p:cNvSpPr/>
          <p:nvPr/>
        </p:nvSpPr>
        <p:spPr>
          <a:xfrm>
            <a:off x="3438818" y="3790001"/>
            <a:ext cx="666750" cy="5334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22" name="Rounded Rectangle 10">
            <a:extLst>
              <a:ext uri="{FF2B5EF4-FFF2-40B4-BE49-F238E27FC236}">
                <a16:creationId xmlns:a16="http://schemas.microsoft.com/office/drawing/2014/main" id="{9D0812D8-89EA-5462-3B86-0592C77D3792}"/>
              </a:ext>
            </a:extLst>
          </p:cNvPr>
          <p:cNvSpPr/>
          <p:nvPr/>
        </p:nvSpPr>
        <p:spPr>
          <a:xfrm>
            <a:off x="2757697" y="3199448"/>
            <a:ext cx="666750" cy="533400"/>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chemeClr val="accent6"/>
              </a:solidFill>
            </a:endParaRPr>
          </a:p>
        </p:txBody>
      </p:sp>
      <p:sp>
        <p:nvSpPr>
          <p:cNvPr id="123" name="Rounded Rectangle 10">
            <a:extLst>
              <a:ext uri="{FF2B5EF4-FFF2-40B4-BE49-F238E27FC236}">
                <a16:creationId xmlns:a16="http://schemas.microsoft.com/office/drawing/2014/main" id="{B18654E0-2E34-EC0B-3932-FEAB11132763}"/>
              </a:ext>
            </a:extLst>
          </p:cNvPr>
          <p:cNvSpPr/>
          <p:nvPr/>
        </p:nvSpPr>
        <p:spPr>
          <a:xfrm>
            <a:off x="4129562" y="4964457"/>
            <a:ext cx="666750" cy="5334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24" name="Rounded Rectangle 10">
            <a:extLst>
              <a:ext uri="{FF2B5EF4-FFF2-40B4-BE49-F238E27FC236}">
                <a16:creationId xmlns:a16="http://schemas.microsoft.com/office/drawing/2014/main" id="{7D700B5E-F5AE-DE1E-9493-7DA4407E18A9}"/>
              </a:ext>
            </a:extLst>
          </p:cNvPr>
          <p:cNvSpPr/>
          <p:nvPr/>
        </p:nvSpPr>
        <p:spPr>
          <a:xfrm>
            <a:off x="4831054" y="4359910"/>
            <a:ext cx="651722" cy="561832"/>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25" name="Rounded Rectangle 10">
            <a:extLst>
              <a:ext uri="{FF2B5EF4-FFF2-40B4-BE49-F238E27FC236}">
                <a16:creationId xmlns:a16="http://schemas.microsoft.com/office/drawing/2014/main" id="{65A119ED-388C-ACF4-D115-8E04729867C4}"/>
              </a:ext>
            </a:extLst>
          </p:cNvPr>
          <p:cNvSpPr/>
          <p:nvPr/>
        </p:nvSpPr>
        <p:spPr>
          <a:xfrm>
            <a:off x="6219535" y="4364228"/>
            <a:ext cx="651722" cy="529082"/>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26" name="Rounded Rectangle 10">
            <a:extLst>
              <a:ext uri="{FF2B5EF4-FFF2-40B4-BE49-F238E27FC236}">
                <a16:creationId xmlns:a16="http://schemas.microsoft.com/office/drawing/2014/main" id="{8992AFB7-55F0-3536-33DE-AC16C3ABA5A2}"/>
              </a:ext>
            </a:extLst>
          </p:cNvPr>
          <p:cNvSpPr/>
          <p:nvPr/>
        </p:nvSpPr>
        <p:spPr>
          <a:xfrm>
            <a:off x="7595023" y="2614866"/>
            <a:ext cx="666750" cy="523711"/>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27" name="Rounded Rectangle 10">
            <a:extLst>
              <a:ext uri="{FF2B5EF4-FFF2-40B4-BE49-F238E27FC236}">
                <a16:creationId xmlns:a16="http://schemas.microsoft.com/office/drawing/2014/main" id="{177D9B3D-F68A-CCF0-D086-C89719ECAC0A}"/>
              </a:ext>
            </a:extLst>
          </p:cNvPr>
          <p:cNvSpPr/>
          <p:nvPr/>
        </p:nvSpPr>
        <p:spPr>
          <a:xfrm>
            <a:off x="7610018" y="4359910"/>
            <a:ext cx="666750" cy="529082"/>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28" name="Rounded Rectangle 127">
            <a:extLst>
              <a:ext uri="{FF2B5EF4-FFF2-40B4-BE49-F238E27FC236}">
                <a16:creationId xmlns:a16="http://schemas.microsoft.com/office/drawing/2014/main" id="{A2C91156-47B1-851A-C17A-78332C165714}"/>
              </a:ext>
            </a:extLst>
          </p:cNvPr>
          <p:cNvSpPr/>
          <p:nvPr/>
        </p:nvSpPr>
        <p:spPr>
          <a:xfrm>
            <a:off x="8999518" y="2615248"/>
            <a:ext cx="666750" cy="533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29" name="Rounded Rectangle 10">
            <a:extLst>
              <a:ext uri="{FF2B5EF4-FFF2-40B4-BE49-F238E27FC236}">
                <a16:creationId xmlns:a16="http://schemas.microsoft.com/office/drawing/2014/main" id="{7C75B494-0B56-F9E5-AA2F-71C2B6D0B352}"/>
              </a:ext>
            </a:extLst>
          </p:cNvPr>
          <p:cNvSpPr/>
          <p:nvPr/>
        </p:nvSpPr>
        <p:spPr>
          <a:xfrm>
            <a:off x="8992023" y="2005130"/>
            <a:ext cx="666750" cy="551251"/>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31" name="Rounded Rectangle 10">
            <a:extLst>
              <a:ext uri="{FF2B5EF4-FFF2-40B4-BE49-F238E27FC236}">
                <a16:creationId xmlns:a16="http://schemas.microsoft.com/office/drawing/2014/main" id="{C94F4EE7-938F-6EBE-5A44-BB5B3E59FBCE}"/>
              </a:ext>
            </a:extLst>
          </p:cNvPr>
          <p:cNvSpPr/>
          <p:nvPr/>
        </p:nvSpPr>
        <p:spPr>
          <a:xfrm>
            <a:off x="8313680" y="4384254"/>
            <a:ext cx="630395" cy="529082"/>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32" name="Rounded Rectangle 10">
            <a:extLst>
              <a:ext uri="{FF2B5EF4-FFF2-40B4-BE49-F238E27FC236}">
                <a16:creationId xmlns:a16="http://schemas.microsoft.com/office/drawing/2014/main" id="{5DB9F25A-2DA8-6CA1-3ED5-63768E3C5049}"/>
              </a:ext>
            </a:extLst>
          </p:cNvPr>
          <p:cNvSpPr/>
          <p:nvPr/>
        </p:nvSpPr>
        <p:spPr>
          <a:xfrm>
            <a:off x="8999518" y="3200972"/>
            <a:ext cx="650202" cy="540113"/>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
        <p:nvSpPr>
          <p:cNvPr id="133" name="Rounded Rectangle 10">
            <a:extLst>
              <a:ext uri="{FF2B5EF4-FFF2-40B4-BE49-F238E27FC236}">
                <a16:creationId xmlns:a16="http://schemas.microsoft.com/office/drawing/2014/main" id="{A64B705E-DB75-E26E-9FEB-CF20E3CECF5C}"/>
              </a:ext>
            </a:extLst>
          </p:cNvPr>
          <p:cNvSpPr/>
          <p:nvPr/>
        </p:nvSpPr>
        <p:spPr>
          <a:xfrm>
            <a:off x="8999518" y="3794230"/>
            <a:ext cx="650202" cy="540113"/>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CA" sz="1350" dirty="0">
              <a:solidFill>
                <a:srgbClr val="FFFFFF"/>
              </a:solidFill>
            </a:endParaRPr>
          </a:p>
        </p:txBody>
      </p:sp>
    </p:spTree>
    <p:extLst>
      <p:ext uri="{BB962C8B-B14F-4D97-AF65-F5344CB8AC3E}">
        <p14:creationId xmlns:p14="http://schemas.microsoft.com/office/powerpoint/2010/main" val="161249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EAF6-4B79-B856-A494-FBBC5C4F49D5}"/>
              </a:ext>
            </a:extLst>
          </p:cNvPr>
          <p:cNvSpPr>
            <a:spLocks noGrp="1"/>
          </p:cNvSpPr>
          <p:nvPr>
            <p:ph type="title"/>
          </p:nvPr>
        </p:nvSpPr>
        <p:spPr/>
        <p:txBody>
          <a:bodyPr/>
          <a:lstStyle/>
          <a:p>
            <a:r>
              <a:rPr lang="en-US" dirty="0"/>
              <a:t>Key Initiatives – Overview</a:t>
            </a:r>
          </a:p>
        </p:txBody>
      </p:sp>
      <p:sp>
        <p:nvSpPr>
          <p:cNvPr id="37" name="Text Placeholder 36">
            <a:extLst>
              <a:ext uri="{FF2B5EF4-FFF2-40B4-BE49-F238E27FC236}">
                <a16:creationId xmlns:a16="http://schemas.microsoft.com/office/drawing/2014/main" id="{ACA73F7F-28F2-A87D-25DE-983CC90AA7FA}"/>
              </a:ext>
            </a:extLst>
          </p:cNvPr>
          <p:cNvSpPr>
            <a:spLocks noGrp="1"/>
          </p:cNvSpPr>
          <p:nvPr>
            <p:ph type="body" sz="quarter" idx="15"/>
          </p:nvPr>
        </p:nvSpPr>
        <p:spPr/>
        <p:txBody>
          <a:bodyPr/>
          <a:lstStyle/>
          <a:p>
            <a:r>
              <a:rPr lang="en-US" dirty="0"/>
              <a:t>Earlham College IT Strategy 24-25</a:t>
            </a:r>
          </a:p>
        </p:txBody>
      </p:sp>
      <p:sp>
        <p:nvSpPr>
          <p:cNvPr id="6" name="TextBox 5">
            <a:extLst>
              <a:ext uri="{FF2B5EF4-FFF2-40B4-BE49-F238E27FC236}">
                <a16:creationId xmlns:a16="http://schemas.microsoft.com/office/drawing/2014/main" id="{FC41FA3E-82A6-02F2-F814-0D8BBB73442E}"/>
              </a:ext>
            </a:extLst>
          </p:cNvPr>
          <p:cNvSpPr txBox="1"/>
          <p:nvPr/>
        </p:nvSpPr>
        <p:spPr>
          <a:xfrm>
            <a:off x="5170714" y="-805543"/>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sp>
        <p:nvSpPr>
          <p:cNvPr id="25" name="Arc 24">
            <a:extLst>
              <a:ext uri="{FF2B5EF4-FFF2-40B4-BE49-F238E27FC236}">
                <a16:creationId xmlns:a16="http://schemas.microsoft.com/office/drawing/2014/main" id="{3A586EB4-4C25-2CCA-064B-2AB9043BD744}"/>
              </a:ext>
            </a:extLst>
          </p:cNvPr>
          <p:cNvSpPr/>
          <p:nvPr/>
        </p:nvSpPr>
        <p:spPr>
          <a:xfrm>
            <a:off x="1390650" y="1872845"/>
            <a:ext cx="3119438" cy="3119438"/>
          </a:xfrm>
          <a:prstGeom prst="arc">
            <a:avLst>
              <a:gd name="adj1" fmla="val 16200000"/>
              <a:gd name="adj2" fmla="val 5453292"/>
            </a:avLst>
          </a:prstGeom>
          <a:noFill/>
          <a:ln w="38100" cap="rnd" cmpd="sng" algn="ctr">
            <a:solidFill>
              <a:srgbClr val="FFFFFF">
                <a:lumMod val="85000"/>
              </a:srgbClr>
            </a:solidFill>
            <a:prstDash val="dash"/>
            <a:miter lim="800000"/>
          </a:ln>
          <a:effectLst/>
        </p:spPr>
        <p:txBody>
          <a:bodyPr anchor="ctr"/>
          <a:lstStyle/>
          <a:p>
            <a:pPr algn="ctr" defTabSz="685732" eaLnBrk="1" fontAlgn="auto" hangingPunct="1">
              <a:lnSpc>
                <a:spcPct val="110000"/>
              </a:lnSpc>
              <a:spcBef>
                <a:spcPts val="0"/>
              </a:spcBef>
              <a:spcAft>
                <a:spcPts val="0"/>
              </a:spcAft>
              <a:defRPr/>
            </a:pPr>
            <a:endParaRPr lang="en-US" sz="800" kern="0" dirty="0">
              <a:solidFill>
                <a:srgbClr val="494949"/>
              </a:solidFill>
              <a:latin typeface="Roboto Light" panose="02000000000000000000" pitchFamily="2" charset="0"/>
            </a:endParaRPr>
          </a:p>
        </p:txBody>
      </p:sp>
      <p:sp>
        <p:nvSpPr>
          <p:cNvPr id="26" name="Freeform 17">
            <a:extLst>
              <a:ext uri="{FF2B5EF4-FFF2-40B4-BE49-F238E27FC236}">
                <a16:creationId xmlns:a16="http://schemas.microsoft.com/office/drawing/2014/main" id="{2F9741EE-2752-C989-DC22-A6A0E4125A10}"/>
              </a:ext>
            </a:extLst>
          </p:cNvPr>
          <p:cNvSpPr/>
          <p:nvPr/>
        </p:nvSpPr>
        <p:spPr>
          <a:xfrm>
            <a:off x="2943225" y="2071283"/>
            <a:ext cx="1360488" cy="2722562"/>
          </a:xfrm>
          <a:custGeom>
            <a:avLst/>
            <a:gdLst>
              <a:gd name="connsiteX0" fmla="*/ 0 w 4613275"/>
              <a:gd name="connsiteY0" fmla="*/ 0 h 9226550"/>
              <a:gd name="connsiteX1" fmla="*/ 4613275 w 4613275"/>
              <a:gd name="connsiteY1" fmla="*/ 4613275 h 9226550"/>
              <a:gd name="connsiteX2" fmla="*/ 0 w 4613275"/>
              <a:gd name="connsiteY2" fmla="*/ 9226550 h 9226550"/>
              <a:gd name="connsiteX3" fmla="*/ 0 w 4613275"/>
              <a:gd name="connsiteY3" fmla="*/ 8926779 h 9226550"/>
              <a:gd name="connsiteX4" fmla="*/ 4313504 w 4613275"/>
              <a:gd name="connsiteY4" fmla="*/ 4613275 h 9226550"/>
              <a:gd name="connsiteX5" fmla="*/ 0 w 4613275"/>
              <a:gd name="connsiteY5" fmla="*/ 299771 h 922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3275" h="9226550">
                <a:moveTo>
                  <a:pt x="0" y="0"/>
                </a:moveTo>
                <a:cubicBezTo>
                  <a:pt x="2547841" y="0"/>
                  <a:pt x="4613275" y="2065434"/>
                  <a:pt x="4613275" y="4613275"/>
                </a:cubicBezTo>
                <a:cubicBezTo>
                  <a:pt x="4613275" y="7161116"/>
                  <a:pt x="2547841" y="9226550"/>
                  <a:pt x="0" y="9226550"/>
                </a:cubicBezTo>
                <a:lnTo>
                  <a:pt x="0" y="8926779"/>
                </a:lnTo>
                <a:cubicBezTo>
                  <a:pt x="2382282" y="8926779"/>
                  <a:pt x="4313504" y="6995557"/>
                  <a:pt x="4313504" y="4613275"/>
                </a:cubicBezTo>
                <a:cubicBezTo>
                  <a:pt x="4313504" y="2230993"/>
                  <a:pt x="2382282" y="299771"/>
                  <a:pt x="0" y="299771"/>
                </a:cubicBezTo>
                <a:close/>
              </a:path>
            </a:pathLst>
          </a:custGeom>
          <a:solidFill>
            <a:srgbClr val="FFFFFF">
              <a:lumMod val="85000"/>
            </a:srgbClr>
          </a:solidFill>
          <a:ln w="12700" cap="flat" cmpd="sng" algn="ctr">
            <a:noFill/>
            <a:prstDash val="solid"/>
            <a:miter lim="800000"/>
          </a:ln>
          <a:effectLst/>
        </p:spPr>
        <p:txBody>
          <a:bodyPr anchor="ctr"/>
          <a:lstStyle/>
          <a:p>
            <a:pPr algn="ctr" defTabSz="685732" eaLnBrk="1" fontAlgn="auto" hangingPunct="1">
              <a:lnSpc>
                <a:spcPct val="110000"/>
              </a:lnSpc>
              <a:spcBef>
                <a:spcPts val="0"/>
              </a:spcBef>
              <a:spcAft>
                <a:spcPts val="0"/>
              </a:spcAft>
              <a:defRPr/>
            </a:pPr>
            <a:endParaRPr lang="en-US" sz="800" kern="0" dirty="0">
              <a:solidFill>
                <a:srgbClr val="494949"/>
              </a:solidFill>
              <a:latin typeface="Roboto Light" panose="02000000000000000000" pitchFamily="2" charset="0"/>
            </a:endParaRPr>
          </a:p>
        </p:txBody>
      </p:sp>
      <p:sp>
        <p:nvSpPr>
          <p:cNvPr id="27" name="Rounded Rectangle 57">
            <a:extLst>
              <a:ext uri="{FF2B5EF4-FFF2-40B4-BE49-F238E27FC236}">
                <a16:creationId xmlns:a16="http://schemas.microsoft.com/office/drawing/2014/main" id="{045DBA58-27AC-B71E-C35F-585125211E3D}"/>
              </a:ext>
            </a:extLst>
          </p:cNvPr>
          <p:cNvSpPr/>
          <p:nvPr/>
        </p:nvSpPr>
        <p:spPr>
          <a:xfrm>
            <a:off x="4708525" y="3101570"/>
            <a:ext cx="2420938" cy="606643"/>
          </a:xfrm>
          <a:prstGeom prst="roundRect">
            <a:avLst>
              <a:gd name="adj" fmla="val 50000"/>
            </a:avLst>
          </a:prstGeom>
          <a:solidFill>
            <a:schemeClr val="accent6">
              <a:lumMod val="75000"/>
            </a:schemeClr>
          </a:solidFill>
          <a:ln w="12700" cap="flat" cmpd="sng" algn="ctr">
            <a:noFill/>
            <a:prstDash val="solid"/>
            <a:miter lim="800000"/>
          </a:ln>
          <a:effectLst/>
        </p:spPr>
        <p:txBody>
          <a:bodyPr anchor="ctr"/>
          <a:lstStyle/>
          <a:p>
            <a:pPr algn="ctr" defTabSz="685732" eaLnBrk="1" fontAlgn="auto" hangingPunct="1">
              <a:lnSpc>
                <a:spcPct val="110000"/>
              </a:lnSpc>
              <a:spcBef>
                <a:spcPts val="0"/>
              </a:spcBef>
              <a:spcAft>
                <a:spcPts val="0"/>
              </a:spcAft>
              <a:defRPr/>
            </a:pPr>
            <a:endParaRPr lang="en-US" sz="800" kern="0" dirty="0">
              <a:solidFill>
                <a:srgbClr val="FFFFFF"/>
              </a:solidFill>
              <a:latin typeface="Roboto Light" panose="02000000000000000000" pitchFamily="2" charset="0"/>
            </a:endParaRPr>
          </a:p>
        </p:txBody>
      </p:sp>
      <p:sp>
        <p:nvSpPr>
          <p:cNvPr id="28" name="TextBox 15">
            <a:extLst>
              <a:ext uri="{FF2B5EF4-FFF2-40B4-BE49-F238E27FC236}">
                <a16:creationId xmlns:a16="http://schemas.microsoft.com/office/drawing/2014/main" id="{B51FFF3B-25E1-3FEE-DC68-CFB5030FD99D}"/>
              </a:ext>
            </a:extLst>
          </p:cNvPr>
          <p:cNvSpPr txBox="1">
            <a:spLocks noChangeArrowheads="1"/>
          </p:cNvSpPr>
          <p:nvPr/>
        </p:nvSpPr>
        <p:spPr bwMode="auto">
          <a:xfrm>
            <a:off x="5291015" y="3256761"/>
            <a:ext cx="14859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n-US" altLang="en-US" sz="1600" b="1" dirty="0">
                <a:solidFill>
                  <a:srgbClr val="FFFFFF"/>
                </a:solidFill>
                <a:latin typeface="Exo demibold"/>
                <a:ea typeface="League Spartan"/>
                <a:cs typeface="Poppins" pitchFamily="2" charset="77"/>
              </a:rPr>
              <a:t>Improve IT Excellence</a:t>
            </a:r>
          </a:p>
        </p:txBody>
      </p:sp>
      <p:sp>
        <p:nvSpPr>
          <p:cNvPr id="29" name="Rounded Rectangle 71">
            <a:extLst>
              <a:ext uri="{FF2B5EF4-FFF2-40B4-BE49-F238E27FC236}">
                <a16:creationId xmlns:a16="http://schemas.microsoft.com/office/drawing/2014/main" id="{49437C8E-719E-DDBC-E322-CDFF9205E693}"/>
              </a:ext>
            </a:extLst>
          </p:cNvPr>
          <p:cNvSpPr/>
          <p:nvPr/>
        </p:nvSpPr>
        <p:spPr>
          <a:xfrm>
            <a:off x="4284663" y="4304895"/>
            <a:ext cx="2420937" cy="581025"/>
          </a:xfrm>
          <a:prstGeom prst="roundRect">
            <a:avLst>
              <a:gd name="adj" fmla="val 50000"/>
            </a:avLst>
          </a:prstGeom>
          <a:solidFill>
            <a:schemeClr val="accent4"/>
          </a:solidFill>
          <a:ln w="12700" cap="flat" cmpd="sng" algn="ctr">
            <a:noFill/>
            <a:prstDash val="solid"/>
            <a:miter lim="800000"/>
          </a:ln>
          <a:effectLst/>
        </p:spPr>
        <p:txBody>
          <a:bodyPr anchor="ctr"/>
          <a:lstStyle/>
          <a:p>
            <a:pPr algn="ctr" defTabSz="685732" eaLnBrk="1" fontAlgn="auto" hangingPunct="1">
              <a:lnSpc>
                <a:spcPct val="110000"/>
              </a:lnSpc>
              <a:spcBef>
                <a:spcPts val="0"/>
              </a:spcBef>
              <a:spcAft>
                <a:spcPts val="0"/>
              </a:spcAft>
              <a:defRPr/>
            </a:pPr>
            <a:endParaRPr lang="en-US" sz="800" kern="0" dirty="0">
              <a:solidFill>
                <a:srgbClr val="FFFFFF"/>
              </a:solidFill>
              <a:latin typeface="Roboto Light" panose="02000000000000000000" pitchFamily="2" charset="0"/>
            </a:endParaRPr>
          </a:p>
        </p:txBody>
      </p:sp>
      <p:sp>
        <p:nvSpPr>
          <p:cNvPr id="30" name="Oval 29">
            <a:extLst>
              <a:ext uri="{FF2B5EF4-FFF2-40B4-BE49-F238E27FC236}">
                <a16:creationId xmlns:a16="http://schemas.microsoft.com/office/drawing/2014/main" id="{AEFF0C74-F562-157D-F2E4-784FF28EE6EA}"/>
              </a:ext>
            </a:extLst>
          </p:cNvPr>
          <p:cNvSpPr/>
          <p:nvPr/>
        </p:nvSpPr>
        <p:spPr>
          <a:xfrm>
            <a:off x="4284663" y="4304895"/>
            <a:ext cx="581025" cy="581025"/>
          </a:xfrm>
          <a:prstGeom prst="ellipse">
            <a:avLst/>
          </a:prstGeom>
          <a:solidFill>
            <a:srgbClr val="FFC000"/>
          </a:solidFill>
          <a:ln w="12700" cap="flat" cmpd="sng" algn="ctr">
            <a:noFill/>
            <a:prstDash val="solid"/>
            <a:miter lim="800000"/>
          </a:ln>
          <a:effectLst/>
        </p:spPr>
        <p:txBody>
          <a:bodyPr anchor="ctr"/>
          <a:lstStyle/>
          <a:p>
            <a:pPr algn="ctr" defTabSz="685732" eaLnBrk="1" fontAlgn="auto" hangingPunct="1">
              <a:lnSpc>
                <a:spcPct val="110000"/>
              </a:lnSpc>
              <a:spcBef>
                <a:spcPts val="0"/>
              </a:spcBef>
              <a:spcAft>
                <a:spcPts val="0"/>
              </a:spcAft>
              <a:defRPr/>
            </a:pPr>
            <a:endParaRPr lang="en-US" sz="800" kern="0" dirty="0">
              <a:solidFill>
                <a:srgbClr val="FFFFFF"/>
              </a:solidFill>
              <a:latin typeface="Roboto Light" panose="02000000000000000000" pitchFamily="2" charset="0"/>
            </a:endParaRPr>
          </a:p>
        </p:txBody>
      </p:sp>
      <p:sp>
        <p:nvSpPr>
          <p:cNvPr id="31" name="TextBox 30">
            <a:extLst>
              <a:ext uri="{FF2B5EF4-FFF2-40B4-BE49-F238E27FC236}">
                <a16:creationId xmlns:a16="http://schemas.microsoft.com/office/drawing/2014/main" id="{11A34C2A-9FD8-4107-337E-DF1E84CCF501}"/>
              </a:ext>
            </a:extLst>
          </p:cNvPr>
          <p:cNvSpPr txBox="1"/>
          <p:nvPr/>
        </p:nvSpPr>
        <p:spPr>
          <a:xfrm>
            <a:off x="4405096" y="4356272"/>
            <a:ext cx="340158" cy="478272"/>
          </a:xfrm>
          <a:prstGeom prst="rect">
            <a:avLst/>
          </a:prstGeom>
          <a:solidFill>
            <a:srgbClr val="FFC000"/>
          </a:solidFill>
        </p:spPr>
        <p:txBody>
          <a:bodyPr wrap="none" anchor="ctr">
            <a:spAutoFit/>
          </a:bodyPr>
          <a:lstStyle/>
          <a:p>
            <a:pPr algn="ctr" defTabSz="415828" eaLnBrk="1" fontAlgn="auto" hangingPunct="1">
              <a:lnSpc>
                <a:spcPct val="110000"/>
              </a:lnSpc>
              <a:spcBef>
                <a:spcPts val="0"/>
              </a:spcBef>
              <a:spcAft>
                <a:spcPts val="0"/>
              </a:spcAft>
              <a:defRPr/>
            </a:pPr>
            <a:r>
              <a:rPr lang="en-US" sz="2400" b="1" dirty="0">
                <a:solidFill>
                  <a:srgbClr val="FFFFFF"/>
                </a:solidFill>
                <a:latin typeface="Exo" panose="02000503000000000000" pitchFamily="2" charset="77"/>
                <a:cs typeface="Poppins" pitchFamily="2" charset="77"/>
              </a:rPr>
              <a:t>3</a:t>
            </a:r>
          </a:p>
        </p:txBody>
      </p:sp>
      <p:sp>
        <p:nvSpPr>
          <p:cNvPr id="32" name="TextBox 27">
            <a:extLst>
              <a:ext uri="{FF2B5EF4-FFF2-40B4-BE49-F238E27FC236}">
                <a16:creationId xmlns:a16="http://schemas.microsoft.com/office/drawing/2014/main" id="{44BD40DE-2631-A082-A3C1-86150B7643CE}"/>
              </a:ext>
            </a:extLst>
          </p:cNvPr>
          <p:cNvSpPr txBox="1">
            <a:spLocks noChangeArrowheads="1"/>
          </p:cNvSpPr>
          <p:nvPr/>
        </p:nvSpPr>
        <p:spPr bwMode="auto">
          <a:xfrm>
            <a:off x="4998243" y="4413639"/>
            <a:ext cx="1287462"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n-US" altLang="en-US" sz="1600" b="1" dirty="0">
                <a:solidFill>
                  <a:srgbClr val="FFFFFF"/>
                </a:solidFill>
                <a:latin typeface="Exo demibold"/>
                <a:ea typeface="League Spartan"/>
                <a:cs typeface="Poppins" pitchFamily="2" charset="77"/>
              </a:rPr>
              <a:t>Drive Innovation</a:t>
            </a:r>
          </a:p>
        </p:txBody>
      </p:sp>
      <p:sp>
        <p:nvSpPr>
          <p:cNvPr id="33" name="Rounded Rectangle 78">
            <a:extLst>
              <a:ext uri="{FF2B5EF4-FFF2-40B4-BE49-F238E27FC236}">
                <a16:creationId xmlns:a16="http://schemas.microsoft.com/office/drawing/2014/main" id="{875D7E4D-FFF4-BA62-B0BB-D58C1DAA2810}"/>
              </a:ext>
            </a:extLst>
          </p:cNvPr>
          <p:cNvSpPr/>
          <p:nvPr/>
        </p:nvSpPr>
        <p:spPr>
          <a:xfrm>
            <a:off x="4311650" y="1918883"/>
            <a:ext cx="2420938" cy="581025"/>
          </a:xfrm>
          <a:prstGeom prst="roundRect">
            <a:avLst>
              <a:gd name="adj" fmla="val 50000"/>
            </a:avLst>
          </a:prstGeom>
          <a:solidFill>
            <a:schemeClr val="accent1"/>
          </a:solidFill>
          <a:ln w="12700" cap="flat" cmpd="sng" algn="ctr">
            <a:noFill/>
            <a:prstDash val="solid"/>
            <a:miter lim="800000"/>
          </a:ln>
          <a:effectLst/>
        </p:spPr>
        <p:txBody>
          <a:bodyPr anchor="ctr"/>
          <a:lstStyle/>
          <a:p>
            <a:pPr algn="ctr" defTabSz="685732" eaLnBrk="1" fontAlgn="auto" hangingPunct="1">
              <a:lnSpc>
                <a:spcPct val="110000"/>
              </a:lnSpc>
              <a:spcBef>
                <a:spcPts val="0"/>
              </a:spcBef>
              <a:spcAft>
                <a:spcPts val="0"/>
              </a:spcAft>
              <a:defRPr/>
            </a:pPr>
            <a:endParaRPr lang="en-US" sz="800" kern="0" dirty="0">
              <a:solidFill>
                <a:srgbClr val="FFFFFF"/>
              </a:solidFill>
              <a:latin typeface="Roboto Light" panose="02000000000000000000" pitchFamily="2" charset="0"/>
            </a:endParaRPr>
          </a:p>
        </p:txBody>
      </p:sp>
      <p:sp>
        <p:nvSpPr>
          <p:cNvPr id="34" name="Oval 33">
            <a:extLst>
              <a:ext uri="{FF2B5EF4-FFF2-40B4-BE49-F238E27FC236}">
                <a16:creationId xmlns:a16="http://schemas.microsoft.com/office/drawing/2014/main" id="{D174B34A-5F11-AE59-E9B5-2E9DF5E2036E}"/>
              </a:ext>
            </a:extLst>
          </p:cNvPr>
          <p:cNvSpPr/>
          <p:nvPr/>
        </p:nvSpPr>
        <p:spPr>
          <a:xfrm>
            <a:off x="4311650" y="1918883"/>
            <a:ext cx="581025" cy="581025"/>
          </a:xfrm>
          <a:prstGeom prst="ellipse">
            <a:avLst/>
          </a:prstGeom>
          <a:solidFill>
            <a:schemeClr val="accent1"/>
          </a:solidFill>
          <a:ln w="12700" cap="flat" cmpd="sng" algn="ctr">
            <a:noFill/>
            <a:prstDash val="solid"/>
            <a:miter lim="800000"/>
          </a:ln>
          <a:effectLst/>
        </p:spPr>
        <p:txBody>
          <a:bodyPr anchor="ctr"/>
          <a:lstStyle/>
          <a:p>
            <a:pPr algn="ctr" defTabSz="685732" eaLnBrk="1" fontAlgn="auto" hangingPunct="1">
              <a:lnSpc>
                <a:spcPct val="110000"/>
              </a:lnSpc>
              <a:spcBef>
                <a:spcPts val="0"/>
              </a:spcBef>
              <a:spcAft>
                <a:spcPts val="0"/>
              </a:spcAft>
              <a:defRPr/>
            </a:pPr>
            <a:endParaRPr lang="en-US" sz="800" kern="0" dirty="0">
              <a:solidFill>
                <a:srgbClr val="FFFFFF"/>
              </a:solidFill>
              <a:latin typeface="Roboto Light" panose="02000000000000000000" pitchFamily="2" charset="0"/>
            </a:endParaRPr>
          </a:p>
        </p:txBody>
      </p:sp>
      <p:sp>
        <p:nvSpPr>
          <p:cNvPr id="35" name="TextBox 34">
            <a:extLst>
              <a:ext uri="{FF2B5EF4-FFF2-40B4-BE49-F238E27FC236}">
                <a16:creationId xmlns:a16="http://schemas.microsoft.com/office/drawing/2014/main" id="{1575A706-2E8D-6956-D619-7240BE449A04}"/>
              </a:ext>
            </a:extLst>
          </p:cNvPr>
          <p:cNvSpPr txBox="1"/>
          <p:nvPr/>
        </p:nvSpPr>
        <p:spPr>
          <a:xfrm>
            <a:off x="4432084" y="1970259"/>
            <a:ext cx="340158" cy="478272"/>
          </a:xfrm>
          <a:prstGeom prst="rect">
            <a:avLst/>
          </a:prstGeom>
          <a:solidFill>
            <a:schemeClr val="accent1"/>
          </a:solidFill>
        </p:spPr>
        <p:txBody>
          <a:bodyPr wrap="none" anchor="ctr">
            <a:spAutoFit/>
          </a:bodyPr>
          <a:lstStyle/>
          <a:p>
            <a:pPr algn="ctr" defTabSz="415828" eaLnBrk="1" fontAlgn="auto" hangingPunct="1">
              <a:lnSpc>
                <a:spcPct val="110000"/>
              </a:lnSpc>
              <a:spcBef>
                <a:spcPts val="0"/>
              </a:spcBef>
              <a:spcAft>
                <a:spcPts val="0"/>
              </a:spcAft>
              <a:defRPr/>
            </a:pPr>
            <a:r>
              <a:rPr lang="en-US" sz="2400" b="1" dirty="0">
                <a:solidFill>
                  <a:srgbClr val="FFFFFF"/>
                </a:solidFill>
                <a:latin typeface="Exo" panose="02000503000000000000" pitchFamily="2" charset="77"/>
                <a:cs typeface="Poppins" pitchFamily="2" charset="77"/>
              </a:rPr>
              <a:t>1</a:t>
            </a:r>
          </a:p>
        </p:txBody>
      </p:sp>
      <p:sp>
        <p:nvSpPr>
          <p:cNvPr id="36" name="TextBox 33">
            <a:extLst>
              <a:ext uri="{FF2B5EF4-FFF2-40B4-BE49-F238E27FC236}">
                <a16:creationId xmlns:a16="http://schemas.microsoft.com/office/drawing/2014/main" id="{7984C55C-3836-5B04-A4E7-FAB8697F79F0}"/>
              </a:ext>
            </a:extLst>
          </p:cNvPr>
          <p:cNvSpPr txBox="1">
            <a:spLocks noChangeArrowheads="1"/>
          </p:cNvSpPr>
          <p:nvPr/>
        </p:nvSpPr>
        <p:spPr bwMode="auto">
          <a:xfrm>
            <a:off x="4739481" y="2075596"/>
            <a:ext cx="1912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n-US" altLang="en-US" sz="1600" b="1" dirty="0">
                <a:solidFill>
                  <a:srgbClr val="FFFFFF"/>
                </a:solidFill>
                <a:latin typeface="Exo demibold"/>
                <a:ea typeface="League Spartan"/>
                <a:cs typeface="Poppins" pitchFamily="2" charset="77"/>
              </a:rPr>
              <a:t>Organizational Support</a:t>
            </a:r>
          </a:p>
        </p:txBody>
      </p:sp>
      <p:sp>
        <p:nvSpPr>
          <p:cNvPr id="38" name="Oval 37">
            <a:extLst>
              <a:ext uri="{FF2B5EF4-FFF2-40B4-BE49-F238E27FC236}">
                <a16:creationId xmlns:a16="http://schemas.microsoft.com/office/drawing/2014/main" id="{641B8BDF-79A2-083D-52C6-49F14848931E}"/>
              </a:ext>
            </a:extLst>
          </p:cNvPr>
          <p:cNvSpPr>
            <a:spLocks noChangeAspect="1"/>
          </p:cNvSpPr>
          <p:nvPr/>
        </p:nvSpPr>
        <p:spPr>
          <a:xfrm>
            <a:off x="4178300" y="3306358"/>
            <a:ext cx="171450" cy="171450"/>
          </a:xfrm>
          <a:prstGeom prst="ellipse">
            <a:avLst/>
          </a:prstGeom>
          <a:solidFill>
            <a:schemeClr val="accent6">
              <a:lumMod val="75000"/>
            </a:schemeClr>
          </a:solidFill>
          <a:ln w="12700" cap="flat" cmpd="sng" algn="ctr">
            <a:noFill/>
            <a:prstDash val="solid"/>
            <a:miter lim="800000"/>
          </a:ln>
          <a:effectLst/>
        </p:spPr>
        <p:txBody>
          <a:bodyPr anchor="ctr"/>
          <a:lstStyle/>
          <a:p>
            <a:pPr algn="ctr" defTabSz="685732" eaLnBrk="1" fontAlgn="auto" hangingPunct="1">
              <a:lnSpc>
                <a:spcPct val="110000"/>
              </a:lnSpc>
              <a:spcBef>
                <a:spcPts val="0"/>
              </a:spcBef>
              <a:spcAft>
                <a:spcPts val="0"/>
              </a:spcAft>
              <a:defRPr/>
            </a:pPr>
            <a:endParaRPr lang="en-US" sz="800" kern="0" dirty="0">
              <a:solidFill>
                <a:srgbClr val="FFFFFF"/>
              </a:solidFill>
              <a:latin typeface="Roboto Light" panose="02000000000000000000" pitchFamily="2" charset="0"/>
            </a:endParaRPr>
          </a:p>
        </p:txBody>
      </p:sp>
      <p:sp>
        <p:nvSpPr>
          <p:cNvPr id="39" name="Oval 38">
            <a:extLst>
              <a:ext uri="{FF2B5EF4-FFF2-40B4-BE49-F238E27FC236}">
                <a16:creationId xmlns:a16="http://schemas.microsoft.com/office/drawing/2014/main" id="{F3C0F8BB-6083-B362-2A5A-76A37CC56D92}"/>
              </a:ext>
            </a:extLst>
          </p:cNvPr>
          <p:cNvSpPr>
            <a:spLocks noChangeAspect="1"/>
          </p:cNvSpPr>
          <p:nvPr/>
        </p:nvSpPr>
        <p:spPr>
          <a:xfrm>
            <a:off x="3600450" y="4396970"/>
            <a:ext cx="171450" cy="171450"/>
          </a:xfrm>
          <a:prstGeom prst="ellipse">
            <a:avLst/>
          </a:prstGeom>
          <a:solidFill>
            <a:srgbClr val="FFC000"/>
          </a:solidFill>
          <a:ln w="12700" cap="flat" cmpd="sng" algn="ctr">
            <a:noFill/>
            <a:prstDash val="solid"/>
            <a:miter lim="800000"/>
          </a:ln>
          <a:effectLst/>
        </p:spPr>
        <p:txBody>
          <a:bodyPr anchor="ctr"/>
          <a:lstStyle/>
          <a:p>
            <a:pPr algn="ctr" defTabSz="685732" eaLnBrk="1" fontAlgn="auto" hangingPunct="1">
              <a:lnSpc>
                <a:spcPct val="110000"/>
              </a:lnSpc>
              <a:spcBef>
                <a:spcPts val="0"/>
              </a:spcBef>
              <a:spcAft>
                <a:spcPts val="0"/>
              </a:spcAft>
              <a:defRPr/>
            </a:pPr>
            <a:endParaRPr lang="en-US" sz="800" kern="0" dirty="0">
              <a:solidFill>
                <a:srgbClr val="FFFFFF"/>
              </a:solidFill>
              <a:latin typeface="Roboto Light" panose="02000000000000000000" pitchFamily="2" charset="0"/>
            </a:endParaRPr>
          </a:p>
        </p:txBody>
      </p:sp>
      <p:sp>
        <p:nvSpPr>
          <p:cNvPr id="40" name="Oval 39">
            <a:extLst>
              <a:ext uri="{FF2B5EF4-FFF2-40B4-BE49-F238E27FC236}">
                <a16:creationId xmlns:a16="http://schemas.microsoft.com/office/drawing/2014/main" id="{54EC71D5-0598-E605-C402-A6D2C04D0523}"/>
              </a:ext>
            </a:extLst>
          </p:cNvPr>
          <p:cNvSpPr>
            <a:spLocks noChangeAspect="1"/>
          </p:cNvSpPr>
          <p:nvPr/>
        </p:nvSpPr>
        <p:spPr>
          <a:xfrm>
            <a:off x="3613150" y="2269720"/>
            <a:ext cx="171450" cy="171450"/>
          </a:xfrm>
          <a:prstGeom prst="ellipse">
            <a:avLst/>
          </a:prstGeom>
          <a:solidFill>
            <a:srgbClr val="145470"/>
          </a:solidFill>
          <a:ln w="12700" cap="flat" cmpd="sng" algn="ctr">
            <a:noFill/>
            <a:prstDash val="solid"/>
            <a:miter lim="800000"/>
          </a:ln>
          <a:effectLst/>
        </p:spPr>
        <p:txBody>
          <a:bodyPr anchor="ctr"/>
          <a:lstStyle/>
          <a:p>
            <a:pPr algn="ctr" defTabSz="685732" eaLnBrk="1" fontAlgn="auto" hangingPunct="1">
              <a:lnSpc>
                <a:spcPct val="110000"/>
              </a:lnSpc>
              <a:spcBef>
                <a:spcPts val="0"/>
              </a:spcBef>
              <a:spcAft>
                <a:spcPts val="0"/>
              </a:spcAft>
              <a:defRPr/>
            </a:pPr>
            <a:endParaRPr lang="en-US" sz="800" kern="0" dirty="0">
              <a:solidFill>
                <a:srgbClr val="FFFFFF"/>
              </a:solidFill>
              <a:latin typeface="Roboto Light" panose="02000000000000000000" pitchFamily="2" charset="0"/>
            </a:endParaRPr>
          </a:p>
        </p:txBody>
      </p:sp>
      <p:sp>
        <p:nvSpPr>
          <p:cNvPr id="41" name="TextBox 40">
            <a:extLst>
              <a:ext uri="{FF2B5EF4-FFF2-40B4-BE49-F238E27FC236}">
                <a16:creationId xmlns:a16="http://schemas.microsoft.com/office/drawing/2014/main" id="{C400A47F-8FE5-2875-251E-A1D34BF885F3}"/>
              </a:ext>
            </a:extLst>
          </p:cNvPr>
          <p:cNvSpPr txBox="1">
            <a:spLocks noChangeArrowheads="1"/>
          </p:cNvSpPr>
          <p:nvPr/>
        </p:nvSpPr>
        <p:spPr bwMode="auto">
          <a:xfrm>
            <a:off x="1668463" y="2669425"/>
            <a:ext cx="1882775" cy="52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r>
              <a:rPr lang="en-US" altLang="en-US" sz="1600" b="1" dirty="0">
                <a:solidFill>
                  <a:srgbClr val="494949"/>
                </a:solidFill>
                <a:latin typeface="Montserrat" pitchFamily="2" charset="77"/>
                <a:cs typeface="Poppins" pitchFamily="2" charset="77"/>
              </a:rPr>
              <a:t>2024-2026 IT Key Initiative Plan</a:t>
            </a:r>
          </a:p>
        </p:txBody>
      </p:sp>
      <p:sp>
        <p:nvSpPr>
          <p:cNvPr id="42" name="TextBox 41">
            <a:extLst>
              <a:ext uri="{FF2B5EF4-FFF2-40B4-BE49-F238E27FC236}">
                <a16:creationId xmlns:a16="http://schemas.microsoft.com/office/drawing/2014/main" id="{92CA44AA-6166-5AF1-0871-79EBF6B6C74C}"/>
              </a:ext>
            </a:extLst>
          </p:cNvPr>
          <p:cNvSpPr txBox="1"/>
          <p:nvPr/>
        </p:nvSpPr>
        <p:spPr>
          <a:xfrm>
            <a:off x="5489575" y="2482445"/>
            <a:ext cx="492125" cy="646331"/>
          </a:xfrm>
          <a:prstGeom prst="rect">
            <a:avLst/>
          </a:prstGeom>
          <a:noFill/>
        </p:spPr>
        <p:txBody>
          <a:bodyPr>
            <a:spAutoFit/>
          </a:bodyPr>
          <a:lstStyle/>
          <a:p>
            <a:pPr defTabSz="685732" eaLnBrk="1" fontAlgn="auto" hangingPunct="1">
              <a:spcBef>
                <a:spcPts val="0"/>
              </a:spcBef>
              <a:spcAft>
                <a:spcPts val="0"/>
              </a:spcAft>
              <a:defRPr/>
            </a:pPr>
            <a:r>
              <a:rPr lang="en-CA" sz="3600" b="1" kern="0" dirty="0">
                <a:solidFill>
                  <a:prstClr val="black"/>
                </a:solidFill>
                <a:latin typeface="Montserrat" pitchFamily="2" charset="77"/>
              </a:rPr>
              <a:t>+</a:t>
            </a:r>
            <a:endParaRPr lang="en-US" sz="3600" b="1" kern="0" dirty="0">
              <a:solidFill>
                <a:prstClr val="black"/>
              </a:solidFill>
              <a:latin typeface="Montserrat" pitchFamily="2" charset="77"/>
            </a:endParaRPr>
          </a:p>
        </p:txBody>
      </p:sp>
      <p:sp>
        <p:nvSpPr>
          <p:cNvPr id="43" name="TextBox 42">
            <a:extLst>
              <a:ext uri="{FF2B5EF4-FFF2-40B4-BE49-F238E27FC236}">
                <a16:creationId xmlns:a16="http://schemas.microsoft.com/office/drawing/2014/main" id="{8D2A8137-6302-5344-703B-A391949DD88A}"/>
              </a:ext>
            </a:extLst>
          </p:cNvPr>
          <p:cNvSpPr txBox="1"/>
          <p:nvPr/>
        </p:nvSpPr>
        <p:spPr>
          <a:xfrm>
            <a:off x="5489575" y="3725458"/>
            <a:ext cx="492125" cy="646331"/>
          </a:xfrm>
          <a:prstGeom prst="rect">
            <a:avLst/>
          </a:prstGeom>
          <a:noFill/>
        </p:spPr>
        <p:txBody>
          <a:bodyPr>
            <a:spAutoFit/>
          </a:bodyPr>
          <a:lstStyle/>
          <a:p>
            <a:pPr defTabSz="685732" eaLnBrk="1" fontAlgn="auto" hangingPunct="1">
              <a:spcBef>
                <a:spcPts val="0"/>
              </a:spcBef>
              <a:spcAft>
                <a:spcPts val="0"/>
              </a:spcAft>
              <a:defRPr/>
            </a:pPr>
            <a:r>
              <a:rPr lang="en-CA" sz="3600" b="1" kern="0" dirty="0">
                <a:solidFill>
                  <a:prstClr val="black"/>
                </a:solidFill>
                <a:latin typeface="Montserrat" pitchFamily="2" charset="77"/>
              </a:rPr>
              <a:t>+</a:t>
            </a:r>
            <a:endParaRPr lang="en-US" sz="3600" b="1" kern="0" dirty="0">
              <a:solidFill>
                <a:prstClr val="black"/>
              </a:solidFill>
              <a:latin typeface="Montserrat" pitchFamily="2" charset="77"/>
            </a:endParaRPr>
          </a:p>
        </p:txBody>
      </p:sp>
      <p:sp>
        <p:nvSpPr>
          <p:cNvPr id="44" name="TextBox 47">
            <a:extLst>
              <a:ext uri="{FF2B5EF4-FFF2-40B4-BE49-F238E27FC236}">
                <a16:creationId xmlns:a16="http://schemas.microsoft.com/office/drawing/2014/main" id="{27BB2C3E-8123-3115-2417-833E2AD639E8}"/>
              </a:ext>
            </a:extLst>
          </p:cNvPr>
          <p:cNvSpPr txBox="1">
            <a:spLocks noChangeArrowheads="1"/>
          </p:cNvSpPr>
          <p:nvPr/>
        </p:nvSpPr>
        <p:spPr bwMode="auto">
          <a:xfrm>
            <a:off x="1668463" y="3207933"/>
            <a:ext cx="2179637"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4213">
              <a:lnSpc>
                <a:spcPct val="90000"/>
              </a:lnSpc>
              <a:spcBef>
                <a:spcPts val="750"/>
              </a:spcBef>
              <a:buFont typeface="Arial" panose="020B0604020202020204" pitchFamily="34" charset="0"/>
              <a:buChar char="•"/>
              <a:defRPr sz="21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742950" indent="-285750" defTabSz="684213">
              <a:lnSpc>
                <a:spcPct val="90000"/>
              </a:lnSpc>
              <a:spcBef>
                <a:spcPts val="375"/>
              </a:spcBef>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defTabSz="684213">
              <a:lnSpc>
                <a:spcPct val="90000"/>
              </a:lnSpc>
              <a:spcBef>
                <a:spcPts val="375"/>
              </a:spcBef>
              <a:buFont typeface="Arial" panose="020B0604020202020204" pitchFamily="34" charset="0"/>
              <a:buChar char="•"/>
              <a:defRPr sz="15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defTabSz="684213">
              <a:lnSpc>
                <a:spcPct val="90000"/>
              </a:lnSpc>
              <a:spcBef>
                <a:spcPts val="375"/>
              </a:spcBef>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defTabSz="684213">
              <a:lnSpc>
                <a:spcPct val="90000"/>
              </a:lnSpc>
              <a:spcBef>
                <a:spcPts val="375"/>
              </a:spcBef>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eaLnBrk="1" hangingPunct="1">
              <a:lnSpc>
                <a:spcPts val="1313"/>
              </a:lnSpc>
              <a:spcBef>
                <a:spcPct val="0"/>
              </a:spcBef>
              <a:buFontTx/>
              <a:buNone/>
            </a:pPr>
            <a:r>
              <a:rPr lang="en-US" altLang="en-US" sz="1050" dirty="0">
                <a:solidFill>
                  <a:srgbClr val="000000"/>
                </a:solidFill>
                <a:latin typeface="Montserrat Light" panose="020F0302020204030204" pitchFamily="34" charset="0"/>
                <a:ea typeface="Roboto Light" panose="020F0302020204030204" pitchFamily="34" charset="0"/>
                <a:cs typeface="Lato Light" panose="020F0302020204030204" pitchFamily="34" charset="0"/>
              </a:rPr>
              <a:t>Our key initiatives collectively </a:t>
            </a:r>
            <a:r>
              <a:rPr lang="en-US" altLang="en-US" sz="1100" dirty="0">
                <a:solidFill>
                  <a:srgbClr val="000000"/>
                </a:solidFill>
                <a:latin typeface="Montserrat Light" panose="020F0302020204030204" pitchFamily="34" charset="0"/>
                <a:ea typeface="Roboto Light" panose="020F0302020204030204" pitchFamily="34" charset="0"/>
                <a:cs typeface="Lato Light" panose="020F0302020204030204" pitchFamily="34" charset="0"/>
              </a:rPr>
              <a:t>support</a:t>
            </a:r>
            <a:r>
              <a:rPr lang="en-US" altLang="en-US" sz="1050" dirty="0">
                <a:solidFill>
                  <a:srgbClr val="000000"/>
                </a:solidFill>
                <a:latin typeface="Montserrat Light" panose="020F0302020204030204" pitchFamily="34" charset="0"/>
                <a:ea typeface="Roboto Light" panose="020F0302020204030204" pitchFamily="34" charset="0"/>
                <a:cs typeface="Lato Light" panose="020F0302020204030204" pitchFamily="34" charset="0"/>
              </a:rPr>
              <a:t> Earlham’s strategic priorities and improve the delivery of IT services.</a:t>
            </a:r>
          </a:p>
        </p:txBody>
      </p:sp>
      <p:sp>
        <p:nvSpPr>
          <p:cNvPr id="45" name="TextBox 48">
            <a:extLst>
              <a:ext uri="{FF2B5EF4-FFF2-40B4-BE49-F238E27FC236}">
                <a16:creationId xmlns:a16="http://schemas.microsoft.com/office/drawing/2014/main" id="{4276E2C7-3B80-A90A-41BB-4F3511731830}"/>
              </a:ext>
            </a:extLst>
          </p:cNvPr>
          <p:cNvSpPr txBox="1">
            <a:spLocks noChangeArrowheads="1"/>
          </p:cNvSpPr>
          <p:nvPr/>
        </p:nvSpPr>
        <p:spPr bwMode="auto">
          <a:xfrm>
            <a:off x="6881812" y="2072810"/>
            <a:ext cx="3542348" cy="653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84213">
              <a:lnSpc>
                <a:spcPct val="90000"/>
              </a:lnSpc>
              <a:spcBef>
                <a:spcPts val="750"/>
              </a:spcBef>
              <a:buFont typeface="Arial" panose="020B0604020202020204" pitchFamily="34" charset="0"/>
              <a:buChar char="•"/>
              <a:defRPr sz="21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742950" indent="-285750" defTabSz="684213">
              <a:lnSpc>
                <a:spcPct val="90000"/>
              </a:lnSpc>
              <a:spcBef>
                <a:spcPts val="375"/>
              </a:spcBef>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defTabSz="684213">
              <a:lnSpc>
                <a:spcPct val="90000"/>
              </a:lnSpc>
              <a:spcBef>
                <a:spcPts val="375"/>
              </a:spcBef>
              <a:buFont typeface="Arial" panose="020B0604020202020204" pitchFamily="34" charset="0"/>
              <a:buChar char="•"/>
              <a:defRPr sz="15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defTabSz="684213">
              <a:lnSpc>
                <a:spcPct val="90000"/>
              </a:lnSpc>
              <a:spcBef>
                <a:spcPts val="375"/>
              </a:spcBef>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defTabSz="684213">
              <a:lnSpc>
                <a:spcPct val="90000"/>
              </a:lnSpc>
              <a:spcBef>
                <a:spcPts val="375"/>
              </a:spcBef>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eaLnBrk="1" hangingPunct="1">
              <a:lnSpc>
                <a:spcPts val="1313"/>
              </a:lnSpc>
              <a:spcBef>
                <a:spcPct val="0"/>
              </a:spcBef>
              <a:buFontTx/>
              <a:buNone/>
            </a:pPr>
            <a:r>
              <a:rPr lang="en-US" altLang="en-US" sz="1200" dirty="0">
                <a:solidFill>
                  <a:srgbClr val="000000"/>
                </a:solidFill>
                <a:latin typeface="Montserrat Light" panose="020F0302020204030204" pitchFamily="34" charset="0"/>
                <a:ea typeface="Roboto Light" panose="020F0302020204030204" pitchFamily="34" charset="0"/>
                <a:cs typeface="Lato Light" panose="020F0302020204030204" pitchFamily="34" charset="0"/>
              </a:rPr>
              <a:t>These projects deliver or enhance IT capabilities that support critical college operations </a:t>
            </a:r>
            <a:r>
              <a:rPr lang="en-US" altLang="en-US" sz="1100" dirty="0">
                <a:solidFill>
                  <a:srgbClr val="000000"/>
                </a:solidFill>
                <a:latin typeface="Montserrat Light" panose="020F0302020204030204" pitchFamily="34" charset="0"/>
                <a:ea typeface="Roboto Light" panose="020F0302020204030204" pitchFamily="34" charset="0"/>
                <a:cs typeface="Lato Light" panose="020F0302020204030204" pitchFamily="34" charset="0"/>
              </a:rPr>
              <a:t>and</a:t>
            </a:r>
            <a:r>
              <a:rPr lang="en-US" altLang="en-US" sz="1200" dirty="0">
                <a:solidFill>
                  <a:srgbClr val="000000"/>
                </a:solidFill>
                <a:latin typeface="Montserrat Light" panose="020F0302020204030204" pitchFamily="34" charset="0"/>
                <a:ea typeface="Roboto Light" panose="020F0302020204030204" pitchFamily="34" charset="0"/>
                <a:cs typeface="Lato Light" panose="020F0302020204030204" pitchFamily="34" charset="0"/>
              </a:rPr>
              <a:t>/or strategic initiatives.</a:t>
            </a:r>
          </a:p>
          <a:p>
            <a:pPr eaLnBrk="1" hangingPunct="1">
              <a:lnSpc>
                <a:spcPts val="1313"/>
              </a:lnSpc>
              <a:spcBef>
                <a:spcPct val="0"/>
              </a:spcBef>
              <a:buFontTx/>
              <a:buNone/>
            </a:pPr>
            <a:endParaRPr lang="en-US" altLang="en-US" sz="1000" dirty="0">
              <a:solidFill>
                <a:srgbClr val="000000"/>
              </a:solidFill>
              <a:latin typeface="Montserrat Light" panose="020F0302020204030204" pitchFamily="34" charset="0"/>
              <a:ea typeface="Roboto Light" panose="020F0302020204030204" pitchFamily="34" charset="0"/>
              <a:cs typeface="Lato Light" panose="020F0302020204030204" pitchFamily="34" charset="0"/>
            </a:endParaRPr>
          </a:p>
        </p:txBody>
      </p:sp>
      <p:sp>
        <p:nvSpPr>
          <p:cNvPr id="46" name="TextBox 49">
            <a:extLst>
              <a:ext uri="{FF2B5EF4-FFF2-40B4-BE49-F238E27FC236}">
                <a16:creationId xmlns:a16="http://schemas.microsoft.com/office/drawing/2014/main" id="{18FDA8EB-C758-9480-EE5F-C6F1D90CBC00}"/>
              </a:ext>
            </a:extLst>
          </p:cNvPr>
          <p:cNvSpPr txBox="1">
            <a:spLocks noChangeArrowheads="1"/>
          </p:cNvSpPr>
          <p:nvPr/>
        </p:nvSpPr>
        <p:spPr bwMode="auto">
          <a:xfrm>
            <a:off x="6881812" y="1809801"/>
            <a:ext cx="43340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defTabSz="684213">
              <a:lnSpc>
                <a:spcPct val="90000"/>
              </a:lnSpc>
              <a:spcBef>
                <a:spcPts val="750"/>
              </a:spcBef>
              <a:buFont typeface="Arial" panose="020B0604020202020204" pitchFamily="34" charset="0"/>
              <a:buChar char="•"/>
              <a:defRPr sz="21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742950" indent="-285750" defTabSz="684213">
              <a:lnSpc>
                <a:spcPct val="90000"/>
              </a:lnSpc>
              <a:spcBef>
                <a:spcPts val="375"/>
              </a:spcBef>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defTabSz="684213">
              <a:lnSpc>
                <a:spcPct val="90000"/>
              </a:lnSpc>
              <a:spcBef>
                <a:spcPts val="375"/>
              </a:spcBef>
              <a:buFont typeface="Arial" panose="020B0604020202020204" pitchFamily="34" charset="0"/>
              <a:buChar char="•"/>
              <a:defRPr sz="15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defTabSz="684213">
              <a:lnSpc>
                <a:spcPct val="90000"/>
              </a:lnSpc>
              <a:spcBef>
                <a:spcPts val="375"/>
              </a:spcBef>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defTabSz="684213">
              <a:lnSpc>
                <a:spcPct val="90000"/>
              </a:lnSpc>
              <a:spcBef>
                <a:spcPts val="375"/>
              </a:spcBef>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eaLnBrk="1" hangingPunct="1">
              <a:lnSpc>
                <a:spcPct val="100000"/>
              </a:lnSpc>
              <a:spcBef>
                <a:spcPct val="0"/>
              </a:spcBef>
              <a:buFontTx/>
              <a:buNone/>
            </a:pPr>
            <a:r>
              <a:rPr lang="en-US" altLang="en-US" sz="1400" dirty="0">
                <a:solidFill>
                  <a:srgbClr val="1C2835"/>
                </a:solidFill>
                <a:latin typeface="Montserrat Medium" panose="020F0502020204030204" pitchFamily="34" charset="0"/>
                <a:ea typeface="Roboto Light" panose="020F0302020204030204" pitchFamily="34" charset="0"/>
                <a:cs typeface="Poppins" pitchFamily="2" charset="77"/>
              </a:rPr>
              <a:t>Support Major Organizational Priorities</a:t>
            </a:r>
          </a:p>
        </p:txBody>
      </p:sp>
      <p:sp>
        <p:nvSpPr>
          <p:cNvPr id="47" name="TextBox 50">
            <a:extLst>
              <a:ext uri="{FF2B5EF4-FFF2-40B4-BE49-F238E27FC236}">
                <a16:creationId xmlns:a16="http://schemas.microsoft.com/office/drawing/2014/main" id="{7E9A3190-27E9-8F8C-756E-7DC08BD95FF8}"/>
              </a:ext>
            </a:extLst>
          </p:cNvPr>
          <p:cNvSpPr txBox="1">
            <a:spLocks noChangeArrowheads="1"/>
          </p:cNvSpPr>
          <p:nvPr/>
        </p:nvSpPr>
        <p:spPr bwMode="auto">
          <a:xfrm>
            <a:off x="7275512" y="3429000"/>
            <a:ext cx="3240088" cy="3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84213">
              <a:lnSpc>
                <a:spcPct val="90000"/>
              </a:lnSpc>
              <a:spcBef>
                <a:spcPts val="750"/>
              </a:spcBef>
              <a:buFont typeface="Arial" panose="020B0604020202020204" pitchFamily="34" charset="0"/>
              <a:buChar char="•"/>
              <a:defRPr sz="21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742950" indent="-285750" defTabSz="684213">
              <a:lnSpc>
                <a:spcPct val="90000"/>
              </a:lnSpc>
              <a:spcBef>
                <a:spcPts val="375"/>
              </a:spcBef>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defTabSz="684213">
              <a:lnSpc>
                <a:spcPct val="90000"/>
              </a:lnSpc>
              <a:spcBef>
                <a:spcPts val="375"/>
              </a:spcBef>
              <a:buFont typeface="Arial" panose="020B0604020202020204" pitchFamily="34" charset="0"/>
              <a:buChar char="•"/>
              <a:defRPr sz="15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defTabSz="684213">
              <a:lnSpc>
                <a:spcPct val="90000"/>
              </a:lnSpc>
              <a:spcBef>
                <a:spcPts val="375"/>
              </a:spcBef>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defTabSz="684213">
              <a:lnSpc>
                <a:spcPct val="90000"/>
              </a:lnSpc>
              <a:spcBef>
                <a:spcPts val="375"/>
              </a:spcBef>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eaLnBrk="1" hangingPunct="1">
              <a:lnSpc>
                <a:spcPts val="1313"/>
              </a:lnSpc>
              <a:spcBef>
                <a:spcPct val="0"/>
              </a:spcBef>
              <a:buFontTx/>
              <a:buNone/>
            </a:pPr>
            <a:r>
              <a:rPr lang="en-US" altLang="en-US" sz="1200" dirty="0">
                <a:solidFill>
                  <a:srgbClr val="000000"/>
                </a:solidFill>
                <a:latin typeface="Montserrat Light" panose="020F0302020204030204" pitchFamily="34" charset="0"/>
                <a:ea typeface="Roboto Light" panose="020F0302020204030204" pitchFamily="34" charset="0"/>
                <a:cs typeface="Lato Light" panose="020F0302020204030204" pitchFamily="34" charset="0"/>
              </a:rPr>
              <a:t>These projects will increase IT process maturity and systematically improve IT.</a:t>
            </a:r>
          </a:p>
        </p:txBody>
      </p:sp>
      <p:sp>
        <p:nvSpPr>
          <p:cNvPr id="48" name="TextBox 51">
            <a:extLst>
              <a:ext uri="{FF2B5EF4-FFF2-40B4-BE49-F238E27FC236}">
                <a16:creationId xmlns:a16="http://schemas.microsoft.com/office/drawing/2014/main" id="{90B12F38-2E3F-CED5-60C7-F51FB9190AC3}"/>
              </a:ext>
            </a:extLst>
          </p:cNvPr>
          <p:cNvSpPr txBox="1">
            <a:spLocks noChangeArrowheads="1"/>
          </p:cNvSpPr>
          <p:nvPr/>
        </p:nvSpPr>
        <p:spPr bwMode="auto">
          <a:xfrm>
            <a:off x="7275512" y="2961196"/>
            <a:ext cx="31486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defTabSz="684213">
              <a:lnSpc>
                <a:spcPct val="90000"/>
              </a:lnSpc>
              <a:spcBef>
                <a:spcPts val="750"/>
              </a:spcBef>
              <a:buFont typeface="Arial" panose="020B0604020202020204" pitchFamily="34" charset="0"/>
              <a:buChar char="•"/>
              <a:defRPr sz="21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742950" indent="-285750" defTabSz="684213">
              <a:lnSpc>
                <a:spcPct val="90000"/>
              </a:lnSpc>
              <a:spcBef>
                <a:spcPts val="375"/>
              </a:spcBef>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defTabSz="684213">
              <a:lnSpc>
                <a:spcPct val="90000"/>
              </a:lnSpc>
              <a:spcBef>
                <a:spcPts val="375"/>
              </a:spcBef>
              <a:buFont typeface="Arial" panose="020B0604020202020204" pitchFamily="34" charset="0"/>
              <a:buChar char="•"/>
              <a:defRPr sz="15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defTabSz="684213">
              <a:lnSpc>
                <a:spcPct val="90000"/>
              </a:lnSpc>
              <a:spcBef>
                <a:spcPts val="375"/>
              </a:spcBef>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defTabSz="684213">
              <a:lnSpc>
                <a:spcPct val="90000"/>
              </a:lnSpc>
              <a:spcBef>
                <a:spcPts val="375"/>
              </a:spcBef>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eaLnBrk="1" hangingPunct="1">
              <a:lnSpc>
                <a:spcPct val="100000"/>
              </a:lnSpc>
              <a:spcBef>
                <a:spcPct val="0"/>
              </a:spcBef>
              <a:buFontTx/>
              <a:buNone/>
            </a:pPr>
            <a:r>
              <a:rPr lang="en-US" altLang="en-US" sz="1400" dirty="0">
                <a:solidFill>
                  <a:srgbClr val="1C2835"/>
                </a:solidFill>
                <a:latin typeface="Montserrat Medium" panose="020F0502020204030204" pitchFamily="34" charset="0"/>
                <a:ea typeface="Roboto Light" panose="020F0302020204030204" pitchFamily="34" charset="0"/>
                <a:cs typeface="Poppins" pitchFamily="2" charset="77"/>
              </a:rPr>
              <a:t>Reduce Risk &amp; Improve IT Operational Excellence</a:t>
            </a:r>
          </a:p>
        </p:txBody>
      </p:sp>
      <p:sp>
        <p:nvSpPr>
          <p:cNvPr id="49" name="TextBox 52">
            <a:extLst>
              <a:ext uri="{FF2B5EF4-FFF2-40B4-BE49-F238E27FC236}">
                <a16:creationId xmlns:a16="http://schemas.microsoft.com/office/drawing/2014/main" id="{CD5BE774-BC23-F6D2-2BC3-500CA37BC552}"/>
              </a:ext>
            </a:extLst>
          </p:cNvPr>
          <p:cNvSpPr txBox="1">
            <a:spLocks noChangeArrowheads="1"/>
          </p:cNvSpPr>
          <p:nvPr/>
        </p:nvSpPr>
        <p:spPr bwMode="auto">
          <a:xfrm>
            <a:off x="6838155" y="4473013"/>
            <a:ext cx="3572509"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84213">
              <a:lnSpc>
                <a:spcPct val="90000"/>
              </a:lnSpc>
              <a:spcBef>
                <a:spcPts val="750"/>
              </a:spcBef>
              <a:buFont typeface="Arial" panose="020B0604020202020204" pitchFamily="34" charset="0"/>
              <a:buChar char="•"/>
              <a:defRPr sz="21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742950" indent="-285750" defTabSz="684213">
              <a:lnSpc>
                <a:spcPct val="90000"/>
              </a:lnSpc>
              <a:spcBef>
                <a:spcPts val="375"/>
              </a:spcBef>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defTabSz="684213">
              <a:lnSpc>
                <a:spcPct val="90000"/>
              </a:lnSpc>
              <a:spcBef>
                <a:spcPts val="375"/>
              </a:spcBef>
              <a:buFont typeface="Arial" panose="020B0604020202020204" pitchFamily="34" charset="0"/>
              <a:buChar char="•"/>
              <a:defRPr sz="15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defTabSz="684213">
              <a:lnSpc>
                <a:spcPct val="90000"/>
              </a:lnSpc>
              <a:spcBef>
                <a:spcPts val="375"/>
              </a:spcBef>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defTabSz="684213">
              <a:lnSpc>
                <a:spcPct val="90000"/>
              </a:lnSpc>
              <a:spcBef>
                <a:spcPts val="375"/>
              </a:spcBef>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eaLnBrk="1" hangingPunct="1">
              <a:lnSpc>
                <a:spcPts val="1313"/>
              </a:lnSpc>
              <a:spcBef>
                <a:spcPct val="0"/>
              </a:spcBef>
              <a:buFontTx/>
              <a:buNone/>
            </a:pPr>
            <a:r>
              <a:rPr lang="en-US" altLang="en-US" sz="1200" dirty="0">
                <a:solidFill>
                  <a:srgbClr val="000000"/>
                </a:solidFill>
                <a:latin typeface="Montserrat Light" panose="020F0302020204030204" pitchFamily="34" charset="0"/>
                <a:ea typeface="Roboto Light" panose="020F0302020204030204" pitchFamily="34" charset="0"/>
                <a:cs typeface="Lato Light" panose="020F0302020204030204" pitchFamily="34" charset="0"/>
              </a:rPr>
              <a:t>These projects will improve our future innovation capabilities and decrease risk by increasing our technology maturity. </a:t>
            </a:r>
          </a:p>
        </p:txBody>
      </p:sp>
      <p:sp>
        <p:nvSpPr>
          <p:cNvPr id="50" name="TextBox 53">
            <a:extLst>
              <a:ext uri="{FF2B5EF4-FFF2-40B4-BE49-F238E27FC236}">
                <a16:creationId xmlns:a16="http://schemas.microsoft.com/office/drawing/2014/main" id="{12DBB5B0-B91A-B2E9-091B-666AC24C0D01}"/>
              </a:ext>
            </a:extLst>
          </p:cNvPr>
          <p:cNvSpPr txBox="1">
            <a:spLocks noChangeArrowheads="1"/>
          </p:cNvSpPr>
          <p:nvPr/>
        </p:nvSpPr>
        <p:spPr bwMode="auto">
          <a:xfrm>
            <a:off x="6842124" y="4210101"/>
            <a:ext cx="35820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defTabSz="684213">
              <a:lnSpc>
                <a:spcPct val="90000"/>
              </a:lnSpc>
              <a:spcBef>
                <a:spcPts val="750"/>
              </a:spcBef>
              <a:buFont typeface="Arial" panose="020B0604020202020204" pitchFamily="34" charset="0"/>
              <a:buChar char="•"/>
              <a:defRPr sz="21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742950" indent="-285750" defTabSz="684213">
              <a:lnSpc>
                <a:spcPct val="90000"/>
              </a:lnSpc>
              <a:spcBef>
                <a:spcPts val="375"/>
              </a:spcBef>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defTabSz="684213">
              <a:lnSpc>
                <a:spcPct val="90000"/>
              </a:lnSpc>
              <a:spcBef>
                <a:spcPts val="375"/>
              </a:spcBef>
              <a:buFont typeface="Arial" panose="020B0604020202020204" pitchFamily="34" charset="0"/>
              <a:buChar char="•"/>
              <a:defRPr sz="15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defTabSz="684213">
              <a:lnSpc>
                <a:spcPct val="90000"/>
              </a:lnSpc>
              <a:spcBef>
                <a:spcPts val="375"/>
              </a:spcBef>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defTabSz="684213">
              <a:lnSpc>
                <a:spcPct val="90000"/>
              </a:lnSpc>
              <a:spcBef>
                <a:spcPts val="375"/>
              </a:spcBef>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eaLnBrk="1" hangingPunct="1">
              <a:lnSpc>
                <a:spcPct val="100000"/>
              </a:lnSpc>
              <a:spcBef>
                <a:spcPct val="0"/>
              </a:spcBef>
              <a:buFontTx/>
              <a:buNone/>
            </a:pPr>
            <a:r>
              <a:rPr lang="en-US" altLang="en-US" sz="1400" dirty="0">
                <a:solidFill>
                  <a:srgbClr val="1C2835"/>
                </a:solidFill>
                <a:latin typeface="Montserrat Medium" panose="020F0502020204030204" pitchFamily="34" charset="0"/>
                <a:ea typeface="Roboto Light" panose="020F0302020204030204" pitchFamily="34" charset="0"/>
                <a:cs typeface="Poppins" pitchFamily="2" charset="77"/>
              </a:rPr>
              <a:t>Drive Technology Innovation</a:t>
            </a:r>
          </a:p>
        </p:txBody>
      </p:sp>
      <p:sp>
        <p:nvSpPr>
          <p:cNvPr id="51" name="Oval 50">
            <a:extLst>
              <a:ext uri="{FF2B5EF4-FFF2-40B4-BE49-F238E27FC236}">
                <a16:creationId xmlns:a16="http://schemas.microsoft.com/office/drawing/2014/main" id="{328D7323-F784-70DA-C8EC-EC82588289AF}"/>
              </a:ext>
            </a:extLst>
          </p:cNvPr>
          <p:cNvSpPr/>
          <p:nvPr/>
        </p:nvSpPr>
        <p:spPr>
          <a:xfrm>
            <a:off x="4708525" y="3107920"/>
            <a:ext cx="581025" cy="581025"/>
          </a:xfrm>
          <a:prstGeom prst="ellipse">
            <a:avLst/>
          </a:prstGeom>
          <a:solidFill>
            <a:schemeClr val="accent6">
              <a:lumMod val="75000"/>
            </a:schemeClr>
          </a:solidFill>
          <a:ln w="12700" cap="flat" cmpd="sng" algn="ctr">
            <a:noFill/>
            <a:prstDash val="solid"/>
            <a:miter lim="800000"/>
          </a:ln>
          <a:effectLst/>
        </p:spPr>
        <p:txBody>
          <a:bodyPr anchor="ctr"/>
          <a:lstStyle/>
          <a:p>
            <a:pPr algn="ctr" defTabSz="685732" eaLnBrk="1" fontAlgn="auto" hangingPunct="1">
              <a:lnSpc>
                <a:spcPct val="110000"/>
              </a:lnSpc>
              <a:spcBef>
                <a:spcPts val="0"/>
              </a:spcBef>
              <a:spcAft>
                <a:spcPts val="0"/>
              </a:spcAft>
              <a:defRPr/>
            </a:pPr>
            <a:endParaRPr lang="en-US" sz="800" kern="0" dirty="0">
              <a:solidFill>
                <a:srgbClr val="FFFFFF"/>
              </a:solidFill>
              <a:latin typeface="Roboto Light" panose="02000000000000000000" pitchFamily="2" charset="0"/>
            </a:endParaRPr>
          </a:p>
        </p:txBody>
      </p:sp>
      <p:sp>
        <p:nvSpPr>
          <p:cNvPr id="52" name="TextBox 51">
            <a:extLst>
              <a:ext uri="{FF2B5EF4-FFF2-40B4-BE49-F238E27FC236}">
                <a16:creationId xmlns:a16="http://schemas.microsoft.com/office/drawing/2014/main" id="{E820B9BF-A57E-D0C0-E1DE-F5342C90ACEE}"/>
              </a:ext>
            </a:extLst>
          </p:cNvPr>
          <p:cNvSpPr txBox="1"/>
          <p:nvPr/>
        </p:nvSpPr>
        <p:spPr>
          <a:xfrm>
            <a:off x="4828165" y="3159297"/>
            <a:ext cx="340157" cy="478272"/>
          </a:xfrm>
          <a:prstGeom prst="rect">
            <a:avLst/>
          </a:prstGeom>
          <a:solidFill>
            <a:schemeClr val="accent6">
              <a:lumMod val="75000"/>
            </a:schemeClr>
          </a:solidFill>
        </p:spPr>
        <p:txBody>
          <a:bodyPr wrap="none" anchor="ctr">
            <a:spAutoFit/>
          </a:bodyPr>
          <a:lstStyle/>
          <a:p>
            <a:pPr algn="ctr" defTabSz="415828" eaLnBrk="1" fontAlgn="auto" hangingPunct="1">
              <a:lnSpc>
                <a:spcPct val="110000"/>
              </a:lnSpc>
              <a:spcBef>
                <a:spcPts val="0"/>
              </a:spcBef>
              <a:spcAft>
                <a:spcPts val="0"/>
              </a:spcAft>
              <a:defRPr/>
            </a:pPr>
            <a:r>
              <a:rPr lang="en-US" sz="2400" b="1" dirty="0">
                <a:solidFill>
                  <a:srgbClr val="FFFFFF"/>
                </a:solidFill>
                <a:latin typeface="Exo" panose="02000503000000000000" pitchFamily="2" charset="77"/>
                <a:cs typeface="Poppins" pitchFamily="2" charset="77"/>
              </a:rPr>
              <a:t>2</a:t>
            </a:r>
          </a:p>
        </p:txBody>
      </p:sp>
    </p:spTree>
    <p:extLst>
      <p:ext uri="{BB962C8B-B14F-4D97-AF65-F5344CB8AC3E}">
        <p14:creationId xmlns:p14="http://schemas.microsoft.com/office/powerpoint/2010/main" val="2489946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EAF6-4B79-B856-A494-FBBC5C4F49D5}"/>
              </a:ext>
            </a:extLst>
          </p:cNvPr>
          <p:cNvSpPr>
            <a:spLocks noGrp="1"/>
          </p:cNvSpPr>
          <p:nvPr>
            <p:ph type="title"/>
          </p:nvPr>
        </p:nvSpPr>
        <p:spPr/>
        <p:txBody>
          <a:bodyPr/>
          <a:lstStyle/>
          <a:p>
            <a:r>
              <a:rPr lang="en-US" dirty="0"/>
              <a:t>Key Initiatives – Organizational Support</a:t>
            </a:r>
          </a:p>
        </p:txBody>
      </p:sp>
      <p:sp>
        <p:nvSpPr>
          <p:cNvPr id="37" name="Text Placeholder 36">
            <a:extLst>
              <a:ext uri="{FF2B5EF4-FFF2-40B4-BE49-F238E27FC236}">
                <a16:creationId xmlns:a16="http://schemas.microsoft.com/office/drawing/2014/main" id="{ACA73F7F-28F2-A87D-25DE-983CC90AA7FA}"/>
              </a:ext>
            </a:extLst>
          </p:cNvPr>
          <p:cNvSpPr>
            <a:spLocks noGrp="1"/>
          </p:cNvSpPr>
          <p:nvPr>
            <p:ph type="body" sz="quarter" idx="15"/>
          </p:nvPr>
        </p:nvSpPr>
        <p:spPr/>
        <p:txBody>
          <a:bodyPr/>
          <a:lstStyle/>
          <a:p>
            <a:r>
              <a:rPr lang="en-US" dirty="0"/>
              <a:t>Earlham College IT Strategy 24-25</a:t>
            </a:r>
          </a:p>
        </p:txBody>
      </p:sp>
      <p:sp>
        <p:nvSpPr>
          <p:cNvPr id="6" name="TextBox 5">
            <a:extLst>
              <a:ext uri="{FF2B5EF4-FFF2-40B4-BE49-F238E27FC236}">
                <a16:creationId xmlns:a16="http://schemas.microsoft.com/office/drawing/2014/main" id="{FC41FA3E-82A6-02F2-F814-0D8BBB73442E}"/>
              </a:ext>
            </a:extLst>
          </p:cNvPr>
          <p:cNvSpPr txBox="1"/>
          <p:nvPr/>
        </p:nvSpPr>
        <p:spPr>
          <a:xfrm>
            <a:off x="5170714" y="-805543"/>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sp>
        <p:nvSpPr>
          <p:cNvPr id="18" name="Freeform 17">
            <a:extLst>
              <a:ext uri="{FF2B5EF4-FFF2-40B4-BE49-F238E27FC236}">
                <a16:creationId xmlns:a16="http://schemas.microsoft.com/office/drawing/2014/main" id="{A4B3A297-9BE9-CC37-69C2-F7B6C5385F8A}"/>
              </a:ext>
            </a:extLst>
          </p:cNvPr>
          <p:cNvSpPr/>
          <p:nvPr/>
        </p:nvSpPr>
        <p:spPr>
          <a:xfrm>
            <a:off x="2949575" y="2231849"/>
            <a:ext cx="1360487" cy="2722563"/>
          </a:xfrm>
          <a:custGeom>
            <a:avLst/>
            <a:gdLst>
              <a:gd name="connsiteX0" fmla="*/ 0 w 4613275"/>
              <a:gd name="connsiteY0" fmla="*/ 0 h 9226550"/>
              <a:gd name="connsiteX1" fmla="*/ 4613275 w 4613275"/>
              <a:gd name="connsiteY1" fmla="*/ 4613275 h 9226550"/>
              <a:gd name="connsiteX2" fmla="*/ 0 w 4613275"/>
              <a:gd name="connsiteY2" fmla="*/ 9226550 h 9226550"/>
              <a:gd name="connsiteX3" fmla="*/ 0 w 4613275"/>
              <a:gd name="connsiteY3" fmla="*/ 8926779 h 9226550"/>
              <a:gd name="connsiteX4" fmla="*/ 4313504 w 4613275"/>
              <a:gd name="connsiteY4" fmla="*/ 4613275 h 9226550"/>
              <a:gd name="connsiteX5" fmla="*/ 0 w 4613275"/>
              <a:gd name="connsiteY5" fmla="*/ 299771 h 922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3275" h="9226550">
                <a:moveTo>
                  <a:pt x="0" y="0"/>
                </a:moveTo>
                <a:cubicBezTo>
                  <a:pt x="2547841" y="0"/>
                  <a:pt x="4613275" y="2065434"/>
                  <a:pt x="4613275" y="4613275"/>
                </a:cubicBezTo>
                <a:cubicBezTo>
                  <a:pt x="4613275" y="7161116"/>
                  <a:pt x="2547841" y="9226550"/>
                  <a:pt x="0" y="9226550"/>
                </a:cubicBezTo>
                <a:lnTo>
                  <a:pt x="0" y="8926779"/>
                </a:lnTo>
                <a:cubicBezTo>
                  <a:pt x="2382282" y="8926779"/>
                  <a:pt x="4313504" y="6995557"/>
                  <a:pt x="4313504" y="4613275"/>
                </a:cubicBezTo>
                <a:cubicBezTo>
                  <a:pt x="4313504" y="2230993"/>
                  <a:pt x="2382282" y="299771"/>
                  <a:pt x="0" y="299771"/>
                </a:cubicBezTo>
                <a:close/>
              </a:path>
            </a:pathLst>
          </a:custGeom>
          <a:solidFill>
            <a:srgbClr val="FFFFFF">
              <a:lumMod val="85000"/>
            </a:srgbClr>
          </a:solidFill>
          <a:ln w="12700" cap="flat" cmpd="sng" algn="ctr">
            <a:noFill/>
            <a:prstDash val="solid"/>
            <a:miter lim="800000"/>
          </a:ln>
          <a:effectLst/>
        </p:spPr>
        <p:txBody>
          <a:bodyPr anchor="ctr"/>
          <a:lstStyle/>
          <a:p>
            <a:pPr algn="ctr" defTabSz="685732" eaLnBrk="1" fontAlgn="auto" hangingPunct="1">
              <a:lnSpc>
                <a:spcPct val="110000"/>
              </a:lnSpc>
              <a:spcBef>
                <a:spcPts val="0"/>
              </a:spcBef>
              <a:spcAft>
                <a:spcPts val="0"/>
              </a:spcAft>
              <a:defRPr/>
            </a:pPr>
            <a:endParaRPr lang="en-US" sz="675" kern="0" dirty="0">
              <a:solidFill>
                <a:srgbClr val="494949"/>
              </a:solidFill>
              <a:latin typeface="Roboto Light" panose="02000000000000000000" pitchFamily="2" charset="0"/>
            </a:endParaRPr>
          </a:p>
        </p:txBody>
      </p:sp>
      <p:sp>
        <p:nvSpPr>
          <p:cNvPr id="19" name="Oval 18">
            <a:extLst>
              <a:ext uri="{FF2B5EF4-FFF2-40B4-BE49-F238E27FC236}">
                <a16:creationId xmlns:a16="http://schemas.microsoft.com/office/drawing/2014/main" id="{52BC4767-3C7C-0E65-1C99-7E43836C807B}"/>
              </a:ext>
            </a:extLst>
          </p:cNvPr>
          <p:cNvSpPr>
            <a:spLocks noChangeAspect="1"/>
          </p:cNvSpPr>
          <p:nvPr/>
        </p:nvSpPr>
        <p:spPr>
          <a:xfrm>
            <a:off x="3629819" y="2480450"/>
            <a:ext cx="171450" cy="171450"/>
          </a:xfrm>
          <a:prstGeom prst="ellipse">
            <a:avLst/>
          </a:prstGeom>
          <a:solidFill>
            <a:schemeClr val="accent1"/>
          </a:solidFill>
          <a:ln w="12700" cap="flat" cmpd="sng" algn="ctr">
            <a:noFill/>
            <a:prstDash val="solid"/>
            <a:miter lim="800000"/>
          </a:ln>
          <a:effectLst/>
        </p:spPr>
        <p:txBody>
          <a:bodyPr anchor="ctr"/>
          <a:lstStyle/>
          <a:p>
            <a:pPr algn="ctr" defTabSz="685732" eaLnBrk="1" fontAlgn="auto" hangingPunct="1">
              <a:lnSpc>
                <a:spcPct val="110000"/>
              </a:lnSpc>
              <a:spcBef>
                <a:spcPts val="0"/>
              </a:spcBef>
              <a:spcAft>
                <a:spcPts val="0"/>
              </a:spcAft>
              <a:defRPr/>
            </a:pPr>
            <a:endParaRPr lang="en-US" sz="675" kern="0" dirty="0">
              <a:solidFill>
                <a:srgbClr val="FFFFFF"/>
              </a:solidFill>
              <a:latin typeface="Roboto Light" panose="02000000000000000000" pitchFamily="2" charset="0"/>
            </a:endParaRPr>
          </a:p>
        </p:txBody>
      </p:sp>
      <p:sp>
        <p:nvSpPr>
          <p:cNvPr id="20" name="TextBox 40">
            <a:extLst>
              <a:ext uri="{FF2B5EF4-FFF2-40B4-BE49-F238E27FC236}">
                <a16:creationId xmlns:a16="http://schemas.microsoft.com/office/drawing/2014/main" id="{67B1628E-22CA-5132-1111-95316D425677}"/>
              </a:ext>
            </a:extLst>
          </p:cNvPr>
          <p:cNvSpPr txBox="1">
            <a:spLocks noChangeArrowheads="1"/>
          </p:cNvSpPr>
          <p:nvPr/>
        </p:nvSpPr>
        <p:spPr bwMode="auto">
          <a:xfrm>
            <a:off x="2130199" y="3215955"/>
            <a:ext cx="1775050" cy="69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r>
              <a:rPr lang="en-US" altLang="en-US" sz="1400" b="1" dirty="0">
                <a:solidFill>
                  <a:srgbClr val="494A4A"/>
                </a:solidFill>
                <a:latin typeface="Montserrat" pitchFamily="2" charset="77"/>
                <a:ea typeface="League Spartan"/>
                <a:cs typeface="Poppins" pitchFamily="2" charset="77"/>
              </a:rPr>
              <a:t>Organizational Support Initiatives/Projects</a:t>
            </a:r>
          </a:p>
        </p:txBody>
      </p:sp>
      <p:grpSp>
        <p:nvGrpSpPr>
          <p:cNvPr id="21" name="Group 20">
            <a:extLst>
              <a:ext uri="{FF2B5EF4-FFF2-40B4-BE49-F238E27FC236}">
                <a16:creationId xmlns:a16="http://schemas.microsoft.com/office/drawing/2014/main" id="{779F2320-E3D2-2B61-6C1B-2EFEF9B0A331}"/>
              </a:ext>
            </a:extLst>
          </p:cNvPr>
          <p:cNvGrpSpPr/>
          <p:nvPr/>
        </p:nvGrpSpPr>
        <p:grpSpPr>
          <a:xfrm>
            <a:off x="1390650" y="3215955"/>
            <a:ext cx="658367" cy="696088"/>
            <a:chOff x="283133" y="328584"/>
            <a:chExt cx="877937" cy="928238"/>
          </a:xfrm>
          <a:solidFill>
            <a:schemeClr val="accent1"/>
          </a:solidFill>
        </p:grpSpPr>
        <p:sp>
          <p:nvSpPr>
            <p:cNvPr id="22" name="Oval 21">
              <a:extLst>
                <a:ext uri="{FF2B5EF4-FFF2-40B4-BE49-F238E27FC236}">
                  <a16:creationId xmlns:a16="http://schemas.microsoft.com/office/drawing/2014/main" id="{CDD322E0-B21F-E0DA-9979-CE59D698430E}"/>
                </a:ext>
              </a:extLst>
            </p:cNvPr>
            <p:cNvSpPr/>
            <p:nvPr/>
          </p:nvSpPr>
          <p:spPr>
            <a:xfrm>
              <a:off x="283133" y="328584"/>
              <a:ext cx="877937" cy="928238"/>
            </a:xfrm>
            <a:prstGeom prst="ellipse">
              <a:avLst/>
            </a:prstGeom>
            <a:solidFill>
              <a:schemeClr val="accent1"/>
            </a:solidFill>
            <a:ln w="12700" cap="flat" cmpd="sng" algn="ctr">
              <a:noFill/>
              <a:prstDash val="solid"/>
              <a:miter lim="800000"/>
            </a:ln>
            <a:effectLst/>
          </p:spPr>
          <p:txBody>
            <a:bodyPr anchor="ctr"/>
            <a:lstStyle/>
            <a:p>
              <a:pPr algn="ctr" defTabSz="685732" eaLnBrk="1" fontAlgn="auto" hangingPunct="1">
                <a:lnSpc>
                  <a:spcPct val="110000"/>
                </a:lnSpc>
                <a:spcBef>
                  <a:spcPts val="0"/>
                </a:spcBef>
                <a:spcAft>
                  <a:spcPts val="0"/>
                </a:spcAft>
                <a:defRPr/>
              </a:pPr>
              <a:endParaRPr lang="en-US" sz="675" kern="0" dirty="0">
                <a:solidFill>
                  <a:srgbClr val="FFFFFF"/>
                </a:solidFill>
                <a:latin typeface="Roboto Light" panose="02000000000000000000" pitchFamily="2" charset="0"/>
              </a:endParaRPr>
            </a:p>
          </p:txBody>
        </p:sp>
        <p:sp>
          <p:nvSpPr>
            <p:cNvPr id="23" name="TextBox 22">
              <a:extLst>
                <a:ext uri="{FF2B5EF4-FFF2-40B4-BE49-F238E27FC236}">
                  <a16:creationId xmlns:a16="http://schemas.microsoft.com/office/drawing/2014/main" id="{8091D1CA-A295-ED16-F508-53C0187A167F}"/>
                </a:ext>
              </a:extLst>
            </p:cNvPr>
            <p:cNvSpPr txBox="1"/>
            <p:nvPr/>
          </p:nvSpPr>
          <p:spPr>
            <a:xfrm>
              <a:off x="440471" y="554201"/>
              <a:ext cx="563260" cy="430943"/>
            </a:xfrm>
            <a:prstGeom prst="rect">
              <a:avLst/>
            </a:prstGeom>
            <a:solidFill>
              <a:schemeClr val="accent1"/>
            </a:solidFill>
          </p:spPr>
          <p:txBody>
            <a:bodyPr lIns="0" tIns="0" rIns="0" bIns="0" anchor="ctr">
              <a:spAutoFit/>
            </a:bodyPr>
            <a:lstStyle/>
            <a:p>
              <a:pPr algn="ctr" defTabSz="415828" eaLnBrk="1" fontAlgn="auto" hangingPunct="1">
                <a:spcBef>
                  <a:spcPts val="0"/>
                </a:spcBef>
                <a:spcAft>
                  <a:spcPts val="0"/>
                </a:spcAft>
                <a:defRPr/>
              </a:pPr>
              <a:r>
                <a:rPr lang="en-US" sz="2100" b="1" dirty="0">
                  <a:solidFill>
                    <a:srgbClr val="FFFFFF"/>
                  </a:solidFill>
                  <a:latin typeface="Exo" panose="02000503000000000000" pitchFamily="2" charset="77"/>
                  <a:ea typeface="League Spartan" charset="0"/>
                  <a:cs typeface="Poppins" pitchFamily="2" charset="77"/>
                </a:rPr>
                <a:t>1</a:t>
              </a:r>
            </a:p>
          </p:txBody>
        </p:sp>
      </p:grpSp>
      <p:graphicFrame>
        <p:nvGraphicFramePr>
          <p:cNvPr id="24" name="Table 77">
            <a:extLst>
              <a:ext uri="{FF2B5EF4-FFF2-40B4-BE49-F238E27FC236}">
                <a16:creationId xmlns:a16="http://schemas.microsoft.com/office/drawing/2014/main" id="{900AA6F1-9262-C1F6-D2EC-8FBB87A92FD7}"/>
              </a:ext>
            </a:extLst>
          </p:cNvPr>
          <p:cNvGraphicFramePr>
            <a:graphicFrameLocks noGrp="1"/>
          </p:cNvGraphicFramePr>
          <p:nvPr>
            <p:extLst>
              <p:ext uri="{D42A27DB-BD31-4B8C-83A1-F6EECF244321}">
                <p14:modId xmlns:p14="http://schemas.microsoft.com/office/powerpoint/2010/main" val="1653063789"/>
              </p:ext>
            </p:extLst>
          </p:nvPr>
        </p:nvGraphicFramePr>
        <p:xfrm>
          <a:off x="4560995" y="1696412"/>
          <a:ext cx="6635895" cy="4274339"/>
        </p:xfrm>
        <a:graphic>
          <a:graphicData uri="http://schemas.openxmlformats.org/drawingml/2006/table">
            <a:tbl>
              <a:tblPr firstRow="1" bandRow="1">
                <a:tableStyleId>{5C22544A-7EE6-4342-B048-85BDC9FD1C3A}</a:tableStyleId>
              </a:tblPr>
              <a:tblGrid>
                <a:gridCol w="6635895">
                  <a:extLst>
                    <a:ext uri="{9D8B030D-6E8A-4147-A177-3AD203B41FA5}">
                      <a16:colId xmlns:a16="http://schemas.microsoft.com/office/drawing/2014/main" val="20000"/>
                    </a:ext>
                  </a:extLst>
                </a:gridCol>
              </a:tblGrid>
              <a:tr h="3968750">
                <a:tc>
                  <a:txBody>
                    <a:bodyPr/>
                    <a:lstStyle/>
                    <a:p>
                      <a:pPr marL="171450" indent="-171450">
                        <a:buFont typeface="Wingdings" panose="05000000000000000000" pitchFamily="2" charset="2"/>
                        <a:buChar char="ü"/>
                      </a:pPr>
                      <a:r>
                        <a:rPr lang="en-CA" sz="1400" b="1" dirty="0">
                          <a:solidFill>
                            <a:schemeClr val="accent1"/>
                          </a:solidFill>
                          <a:effectLst/>
                          <a:latin typeface="+mn-lt"/>
                          <a:ea typeface="+mn-ea"/>
                          <a:cs typeface="+mn-cs"/>
                        </a:rPr>
                        <a:t>Develop and implement IT strategy</a:t>
                      </a:r>
                    </a:p>
                    <a:p>
                      <a:pPr marL="171450" indent="-171450">
                        <a:buFont typeface="Wingdings" panose="05000000000000000000" pitchFamily="2" charset="2"/>
                        <a:buChar char="ü"/>
                      </a:pPr>
                      <a:r>
                        <a:rPr lang="en-CA" sz="1400" b="0" dirty="0">
                          <a:solidFill>
                            <a:schemeClr val="accent1"/>
                          </a:solidFill>
                          <a:effectLst/>
                          <a:latin typeface="+mn-lt"/>
                          <a:ea typeface="+mn-ea"/>
                          <a:cs typeface="+mn-cs"/>
                        </a:rPr>
                        <a:t>Build an IT staff development plan</a:t>
                      </a:r>
                    </a:p>
                    <a:p>
                      <a:pPr marL="171450" indent="-171450">
                        <a:buFont typeface="Wingdings" panose="05000000000000000000" pitchFamily="2" charset="2"/>
                        <a:buChar char="ü"/>
                      </a:pPr>
                      <a:r>
                        <a:rPr lang="en-CA" sz="1400" b="1" dirty="0">
                          <a:solidFill>
                            <a:schemeClr val="accent1"/>
                          </a:solidFill>
                          <a:effectLst/>
                          <a:latin typeface="+mn-lt"/>
                          <a:ea typeface="+mn-ea"/>
                          <a:cs typeface="+mn-cs"/>
                        </a:rPr>
                        <a:t>Select/implement new productivity ecosystem (multiple projects)</a:t>
                      </a:r>
                    </a:p>
                    <a:p>
                      <a:pPr marL="171450" indent="-171450">
                        <a:buFont typeface="Wingdings" panose="05000000000000000000" pitchFamily="2" charset="2"/>
                        <a:buChar char="ü"/>
                      </a:pPr>
                      <a:r>
                        <a:rPr lang="en-CA" sz="1400" b="1" dirty="0">
                          <a:solidFill>
                            <a:schemeClr val="accent1"/>
                          </a:solidFill>
                          <a:effectLst/>
                          <a:latin typeface="+mn-lt"/>
                          <a:ea typeface="+mn-ea"/>
                          <a:cs typeface="+mn-cs"/>
                        </a:rPr>
                        <a:t>Assess/improve Banner environment</a:t>
                      </a:r>
                    </a:p>
                    <a:p>
                      <a:pPr marL="171450" indent="-171450">
                        <a:buFont typeface="Wingdings" panose="05000000000000000000" pitchFamily="2" charset="2"/>
                        <a:buChar char="ü"/>
                      </a:pPr>
                      <a:r>
                        <a:rPr lang="en-CA" sz="1400" b="1" dirty="0">
                          <a:solidFill>
                            <a:schemeClr val="accent1"/>
                          </a:solidFill>
                          <a:effectLst/>
                          <a:latin typeface="+mn-lt"/>
                          <a:ea typeface="+mn-ea"/>
                          <a:cs typeface="+mn-cs"/>
                        </a:rPr>
                        <a:t>Establish IT governance</a:t>
                      </a:r>
                    </a:p>
                    <a:p>
                      <a:pPr marL="171450" indent="-171450">
                        <a:buFont typeface="Wingdings" panose="05000000000000000000" pitchFamily="2" charset="2"/>
                        <a:buChar char="ü"/>
                      </a:pPr>
                      <a:r>
                        <a:rPr lang="en-CA" sz="1400" b="1" dirty="0">
                          <a:solidFill>
                            <a:schemeClr val="accent1"/>
                          </a:solidFill>
                          <a:effectLst/>
                          <a:latin typeface="+mn-lt"/>
                          <a:ea typeface="+mn-ea"/>
                          <a:cs typeface="+mn-cs"/>
                        </a:rPr>
                        <a:t>Update Banner-Moodle Integration</a:t>
                      </a:r>
                    </a:p>
                    <a:p>
                      <a:pPr marL="171450" indent="-171450">
                        <a:buFont typeface="Wingdings" panose="05000000000000000000" pitchFamily="2" charset="2"/>
                        <a:buChar char="ü"/>
                      </a:pPr>
                      <a:r>
                        <a:rPr lang="en-CA" sz="1400" b="1" dirty="0">
                          <a:solidFill>
                            <a:schemeClr val="accent1"/>
                          </a:solidFill>
                          <a:effectLst/>
                          <a:latin typeface="+mn-lt"/>
                          <a:ea typeface="+mn-ea"/>
                          <a:cs typeface="+mn-cs"/>
                        </a:rPr>
                        <a:t>Determine/implement long-term Banner strategy</a:t>
                      </a:r>
                    </a:p>
                    <a:p>
                      <a:pPr marL="171450" indent="-171450">
                        <a:buFont typeface="Wingdings" panose="05000000000000000000" pitchFamily="2" charset="2"/>
                        <a:buChar char="ü"/>
                      </a:pPr>
                      <a:r>
                        <a:rPr lang="en-CA" sz="1400" b="0" dirty="0">
                          <a:solidFill>
                            <a:schemeClr val="accent1"/>
                          </a:solidFill>
                          <a:effectLst/>
                          <a:latin typeface="+mn-lt"/>
                          <a:ea typeface="+mn-ea"/>
                          <a:cs typeface="+mn-cs"/>
                        </a:rPr>
                        <a:t>Optimize IT staffing</a:t>
                      </a:r>
                    </a:p>
                    <a:p>
                      <a:pPr marL="171450" indent="-171450">
                        <a:buFont typeface="Wingdings" panose="05000000000000000000" pitchFamily="2" charset="2"/>
                        <a:buChar char="ü"/>
                      </a:pPr>
                      <a:r>
                        <a:rPr lang="en-CA" sz="1400" b="1" dirty="0">
                          <a:solidFill>
                            <a:schemeClr val="accent1"/>
                          </a:solidFill>
                          <a:effectLst/>
                          <a:latin typeface="+mn-lt"/>
                          <a:ea typeface="+mn-ea"/>
                          <a:cs typeface="+mn-cs"/>
                        </a:rPr>
                        <a:t>Select/implement new residential management software</a:t>
                      </a:r>
                    </a:p>
                    <a:p>
                      <a:pPr marL="171450" indent="-171450">
                        <a:buFont typeface="Wingdings" panose="05000000000000000000" pitchFamily="2" charset="2"/>
                        <a:buChar char="ü"/>
                      </a:pPr>
                      <a:r>
                        <a:rPr lang="en-CA" sz="1400" b="0" dirty="0">
                          <a:solidFill>
                            <a:schemeClr val="accent1"/>
                          </a:solidFill>
                          <a:effectLst/>
                          <a:latin typeface="+mn-lt"/>
                          <a:ea typeface="+mn-ea"/>
                          <a:cs typeface="+mn-cs"/>
                        </a:rPr>
                        <a:t>Improve requirements gathering</a:t>
                      </a:r>
                    </a:p>
                    <a:p>
                      <a:pPr marL="171450" indent="-171450">
                        <a:buFont typeface="Wingdings" panose="05000000000000000000" pitchFamily="2" charset="2"/>
                        <a:buChar char="ü"/>
                      </a:pPr>
                      <a:r>
                        <a:rPr lang="en-CA" sz="1400" b="1" dirty="0">
                          <a:solidFill>
                            <a:schemeClr val="accent1"/>
                          </a:solidFill>
                          <a:effectLst/>
                          <a:latin typeface="+mn-lt"/>
                          <a:ea typeface="+mn-ea"/>
                          <a:cs typeface="+mn-cs"/>
                        </a:rPr>
                        <a:t>Right-size and update student computers (labs and shared devices)</a:t>
                      </a:r>
                    </a:p>
                    <a:p>
                      <a:pPr marL="171450" indent="-171450">
                        <a:buFont typeface="Wingdings" panose="05000000000000000000" pitchFamily="2" charset="2"/>
                        <a:buChar char="ü"/>
                      </a:pPr>
                      <a:r>
                        <a:rPr lang="en-CA" sz="1400" b="1" dirty="0">
                          <a:solidFill>
                            <a:schemeClr val="accent1"/>
                          </a:solidFill>
                          <a:effectLst/>
                          <a:latin typeface="+mn-lt"/>
                          <a:ea typeface="+mn-ea"/>
                          <a:cs typeface="+mn-cs"/>
                        </a:rPr>
                        <a:t>Create a right-sized disaster recovery plan</a:t>
                      </a:r>
                    </a:p>
                    <a:p>
                      <a:pPr marL="171450" indent="-171450">
                        <a:buFont typeface="Wingdings" panose="05000000000000000000" pitchFamily="2" charset="2"/>
                        <a:buChar char="ü"/>
                      </a:pPr>
                      <a:r>
                        <a:rPr lang="en-CA" sz="1400" b="1" dirty="0">
                          <a:solidFill>
                            <a:schemeClr val="accent1"/>
                          </a:solidFill>
                          <a:effectLst/>
                          <a:latin typeface="+mn-lt"/>
                          <a:ea typeface="+mn-ea"/>
                          <a:cs typeface="+mn-cs"/>
                        </a:rPr>
                        <a:t>Update and improve role-based permissions and access</a:t>
                      </a:r>
                    </a:p>
                    <a:p>
                      <a:pPr marL="171450" indent="-171450">
                        <a:buFont typeface="Wingdings" panose="05000000000000000000" pitchFamily="2" charset="2"/>
                        <a:buChar char="ü"/>
                      </a:pPr>
                      <a:r>
                        <a:rPr lang="en-CA" sz="1400" b="1" dirty="0">
                          <a:solidFill>
                            <a:schemeClr val="accent1"/>
                          </a:solidFill>
                          <a:effectLst/>
                          <a:latin typeface="+mn-lt"/>
                          <a:ea typeface="+mn-ea"/>
                          <a:cs typeface="+mn-cs"/>
                        </a:rPr>
                        <a:t>Right-size and refresh printer fleet</a:t>
                      </a:r>
                    </a:p>
                    <a:p>
                      <a:pPr marL="171450" indent="-171450">
                        <a:buFont typeface="Wingdings" panose="05000000000000000000" pitchFamily="2" charset="2"/>
                        <a:buChar char="ü"/>
                      </a:pPr>
                      <a:r>
                        <a:rPr lang="en-CA" sz="1400" b="1" dirty="0">
                          <a:solidFill>
                            <a:schemeClr val="accent1"/>
                          </a:solidFill>
                          <a:effectLst/>
                          <a:latin typeface="+mn-lt"/>
                          <a:ea typeface="+mn-ea"/>
                          <a:cs typeface="+mn-cs"/>
                        </a:rPr>
                        <a:t>Implement security awareness and training program</a:t>
                      </a:r>
                    </a:p>
                    <a:p>
                      <a:pPr marL="171450" indent="-171450">
                        <a:buFont typeface="Wingdings" panose="05000000000000000000" pitchFamily="2" charset="2"/>
                        <a:buChar char="ü"/>
                      </a:pPr>
                      <a:r>
                        <a:rPr lang="en-CA" sz="1400" b="1" dirty="0">
                          <a:solidFill>
                            <a:schemeClr val="accent1"/>
                          </a:solidFill>
                          <a:effectLst/>
                          <a:latin typeface="+mn-lt"/>
                          <a:ea typeface="+mn-ea"/>
                          <a:cs typeface="+mn-cs"/>
                        </a:rPr>
                        <a:t>Select/implement new advancement software</a:t>
                      </a:r>
                    </a:p>
                    <a:p>
                      <a:pPr marL="171450" indent="-171450">
                        <a:buFont typeface="Wingdings" panose="05000000000000000000" pitchFamily="2" charset="2"/>
                        <a:buChar char="ü"/>
                      </a:pPr>
                      <a:r>
                        <a:rPr lang="en-CA" sz="1400" b="1" dirty="0">
                          <a:solidFill>
                            <a:schemeClr val="accent1"/>
                          </a:solidFill>
                          <a:effectLst/>
                          <a:latin typeface="+mn-lt"/>
                          <a:ea typeface="+mn-ea"/>
                          <a:cs typeface="+mn-cs"/>
                        </a:rPr>
                        <a:t>Optimize Slate</a:t>
                      </a:r>
                    </a:p>
                    <a:p>
                      <a:pPr marL="171450" indent="-171450">
                        <a:buFont typeface="Wingdings" panose="05000000000000000000" pitchFamily="2" charset="2"/>
                        <a:buChar char="ü"/>
                      </a:pPr>
                      <a:r>
                        <a:rPr lang="en-CA" sz="1400" b="0" dirty="0">
                          <a:solidFill>
                            <a:schemeClr val="accent1"/>
                          </a:solidFill>
                          <a:effectLst/>
                          <a:latin typeface="+mn-lt"/>
                          <a:ea typeface="+mn-ea"/>
                          <a:cs typeface="+mn-cs"/>
                        </a:rPr>
                        <a:t>Improve IT spending and budgeting</a:t>
                      </a:r>
                    </a:p>
                    <a:p>
                      <a:pPr marL="171450" indent="-171450">
                        <a:buFont typeface="Wingdings" panose="05000000000000000000" pitchFamily="2" charset="2"/>
                        <a:buChar char="ü"/>
                      </a:pPr>
                      <a:r>
                        <a:rPr lang="en-CA" sz="1400" b="1" dirty="0">
                          <a:solidFill>
                            <a:schemeClr val="accent1"/>
                          </a:solidFill>
                          <a:effectLst/>
                          <a:latin typeface="+mn-lt"/>
                          <a:ea typeface="+mn-ea"/>
                          <a:cs typeface="+mn-cs"/>
                        </a:rPr>
                        <a:t>Develop and implement ITS communications plan</a:t>
                      </a:r>
                    </a:p>
                    <a:p>
                      <a:pPr marL="171450" indent="-171450">
                        <a:buFont typeface="Wingdings" panose="05000000000000000000" pitchFamily="2" charset="2"/>
                        <a:buChar char="ü"/>
                      </a:pPr>
                      <a:r>
                        <a:rPr lang="en-CA" sz="1400" b="1" dirty="0">
                          <a:solidFill>
                            <a:schemeClr val="accent1"/>
                          </a:solidFill>
                          <a:effectLst/>
                          <a:latin typeface="+mn-lt"/>
                          <a:ea typeface="+mn-ea"/>
                          <a:cs typeface="+mn-cs"/>
                        </a:rPr>
                        <a:t>…14 additional projects</a:t>
                      </a:r>
                    </a:p>
                  </a:txBody>
                  <a:tcPr marL="128567" marR="7143" marT="713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Arc 2">
            <a:extLst>
              <a:ext uri="{FF2B5EF4-FFF2-40B4-BE49-F238E27FC236}">
                <a16:creationId xmlns:a16="http://schemas.microsoft.com/office/drawing/2014/main" id="{BA7C2221-778D-C254-B118-344B33BD85B0}"/>
              </a:ext>
            </a:extLst>
          </p:cNvPr>
          <p:cNvSpPr/>
          <p:nvPr/>
        </p:nvSpPr>
        <p:spPr>
          <a:xfrm>
            <a:off x="1390650" y="2016935"/>
            <a:ext cx="3117850" cy="3117850"/>
          </a:xfrm>
          <a:prstGeom prst="arc">
            <a:avLst>
              <a:gd name="adj1" fmla="val 16200000"/>
              <a:gd name="adj2" fmla="val 5453292"/>
            </a:avLst>
          </a:prstGeom>
          <a:noFill/>
          <a:ln w="38100" cap="rnd" cmpd="sng" algn="ctr">
            <a:solidFill>
              <a:srgbClr val="FFFFFF">
                <a:lumMod val="85000"/>
              </a:srgbClr>
            </a:solidFill>
            <a:prstDash val="dash"/>
            <a:miter lim="800000"/>
          </a:ln>
          <a:effectLst/>
        </p:spPr>
        <p:txBody>
          <a:bodyPr anchor="ctr"/>
          <a:lstStyle/>
          <a:p>
            <a:pPr algn="ctr" defTabSz="685732" eaLnBrk="1" fontAlgn="auto" hangingPunct="1">
              <a:lnSpc>
                <a:spcPct val="110000"/>
              </a:lnSpc>
              <a:spcBef>
                <a:spcPts val="0"/>
              </a:spcBef>
              <a:spcAft>
                <a:spcPts val="0"/>
              </a:spcAft>
              <a:defRPr/>
            </a:pPr>
            <a:endParaRPr lang="en-US" sz="675" kern="0" dirty="0">
              <a:solidFill>
                <a:srgbClr val="494949"/>
              </a:solidFill>
              <a:latin typeface="Roboto Light" panose="02000000000000000000" pitchFamily="2" charset="0"/>
            </a:endParaRPr>
          </a:p>
        </p:txBody>
      </p:sp>
    </p:spTree>
    <p:extLst>
      <p:ext uri="{BB962C8B-B14F-4D97-AF65-F5344CB8AC3E}">
        <p14:creationId xmlns:p14="http://schemas.microsoft.com/office/powerpoint/2010/main" val="1710541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EAF6-4B79-B856-A494-FBBC5C4F49D5}"/>
              </a:ext>
            </a:extLst>
          </p:cNvPr>
          <p:cNvSpPr>
            <a:spLocks noGrp="1"/>
          </p:cNvSpPr>
          <p:nvPr>
            <p:ph type="title"/>
          </p:nvPr>
        </p:nvSpPr>
        <p:spPr/>
        <p:txBody>
          <a:bodyPr/>
          <a:lstStyle/>
          <a:p>
            <a:r>
              <a:rPr lang="en-US" dirty="0"/>
              <a:t>Key Initiative Roadmap – Organizational Support</a:t>
            </a:r>
          </a:p>
        </p:txBody>
      </p:sp>
      <p:sp>
        <p:nvSpPr>
          <p:cNvPr id="37" name="Text Placeholder 36">
            <a:extLst>
              <a:ext uri="{FF2B5EF4-FFF2-40B4-BE49-F238E27FC236}">
                <a16:creationId xmlns:a16="http://schemas.microsoft.com/office/drawing/2014/main" id="{ACA73F7F-28F2-A87D-25DE-983CC90AA7FA}"/>
              </a:ext>
            </a:extLst>
          </p:cNvPr>
          <p:cNvSpPr>
            <a:spLocks noGrp="1"/>
          </p:cNvSpPr>
          <p:nvPr>
            <p:ph type="body" sz="quarter" idx="15"/>
          </p:nvPr>
        </p:nvSpPr>
        <p:spPr/>
        <p:txBody>
          <a:bodyPr/>
          <a:lstStyle/>
          <a:p>
            <a:r>
              <a:rPr lang="en-US" dirty="0"/>
              <a:t>Earlham College IT Strategy 24-25</a:t>
            </a:r>
          </a:p>
        </p:txBody>
      </p:sp>
      <p:sp>
        <p:nvSpPr>
          <p:cNvPr id="6" name="TextBox 5">
            <a:extLst>
              <a:ext uri="{FF2B5EF4-FFF2-40B4-BE49-F238E27FC236}">
                <a16:creationId xmlns:a16="http://schemas.microsoft.com/office/drawing/2014/main" id="{FC41FA3E-82A6-02F2-F814-0D8BBB73442E}"/>
              </a:ext>
            </a:extLst>
          </p:cNvPr>
          <p:cNvSpPr txBox="1"/>
          <p:nvPr/>
        </p:nvSpPr>
        <p:spPr>
          <a:xfrm>
            <a:off x="5170714" y="-805543"/>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graphicFrame>
        <p:nvGraphicFramePr>
          <p:cNvPr id="3" name="Table 2">
            <a:extLst>
              <a:ext uri="{FF2B5EF4-FFF2-40B4-BE49-F238E27FC236}">
                <a16:creationId xmlns:a16="http://schemas.microsoft.com/office/drawing/2014/main" id="{DBF326C5-FB06-3177-0C88-00FFA525D7B6}"/>
              </a:ext>
            </a:extLst>
          </p:cNvPr>
          <p:cNvGraphicFramePr>
            <a:graphicFrameLocks noGrp="1"/>
          </p:cNvGraphicFramePr>
          <p:nvPr>
            <p:extLst>
              <p:ext uri="{D42A27DB-BD31-4B8C-83A1-F6EECF244321}">
                <p14:modId xmlns:p14="http://schemas.microsoft.com/office/powerpoint/2010/main" val="3966148410"/>
              </p:ext>
            </p:extLst>
          </p:nvPr>
        </p:nvGraphicFramePr>
        <p:xfrm>
          <a:off x="1397801" y="1452880"/>
          <a:ext cx="9498069" cy="4523218"/>
        </p:xfrm>
        <a:graphic>
          <a:graphicData uri="http://schemas.openxmlformats.org/drawingml/2006/table">
            <a:tbl>
              <a:tblPr firstRow="1"/>
              <a:tblGrid>
                <a:gridCol w="5252589">
                  <a:extLst>
                    <a:ext uri="{9D8B030D-6E8A-4147-A177-3AD203B41FA5}">
                      <a16:colId xmlns:a16="http://schemas.microsoft.com/office/drawing/2014/main" val="20000"/>
                    </a:ext>
                  </a:extLst>
                </a:gridCol>
                <a:gridCol w="353790">
                  <a:extLst>
                    <a:ext uri="{9D8B030D-6E8A-4147-A177-3AD203B41FA5}">
                      <a16:colId xmlns:a16="http://schemas.microsoft.com/office/drawing/2014/main" val="20002"/>
                    </a:ext>
                  </a:extLst>
                </a:gridCol>
                <a:gridCol w="353790">
                  <a:extLst>
                    <a:ext uri="{9D8B030D-6E8A-4147-A177-3AD203B41FA5}">
                      <a16:colId xmlns:a16="http://schemas.microsoft.com/office/drawing/2014/main" val="20003"/>
                    </a:ext>
                  </a:extLst>
                </a:gridCol>
                <a:gridCol w="353790">
                  <a:extLst>
                    <a:ext uri="{9D8B030D-6E8A-4147-A177-3AD203B41FA5}">
                      <a16:colId xmlns:a16="http://schemas.microsoft.com/office/drawing/2014/main" val="20004"/>
                    </a:ext>
                  </a:extLst>
                </a:gridCol>
                <a:gridCol w="353790">
                  <a:extLst>
                    <a:ext uri="{9D8B030D-6E8A-4147-A177-3AD203B41FA5}">
                      <a16:colId xmlns:a16="http://schemas.microsoft.com/office/drawing/2014/main" val="20005"/>
                    </a:ext>
                  </a:extLst>
                </a:gridCol>
                <a:gridCol w="353790">
                  <a:extLst>
                    <a:ext uri="{9D8B030D-6E8A-4147-A177-3AD203B41FA5}">
                      <a16:colId xmlns:a16="http://schemas.microsoft.com/office/drawing/2014/main" val="20006"/>
                    </a:ext>
                  </a:extLst>
                </a:gridCol>
                <a:gridCol w="353790">
                  <a:extLst>
                    <a:ext uri="{9D8B030D-6E8A-4147-A177-3AD203B41FA5}">
                      <a16:colId xmlns:a16="http://schemas.microsoft.com/office/drawing/2014/main" val="20007"/>
                    </a:ext>
                  </a:extLst>
                </a:gridCol>
                <a:gridCol w="353790">
                  <a:extLst>
                    <a:ext uri="{9D8B030D-6E8A-4147-A177-3AD203B41FA5}">
                      <a16:colId xmlns:a16="http://schemas.microsoft.com/office/drawing/2014/main" val="20008"/>
                    </a:ext>
                  </a:extLst>
                </a:gridCol>
                <a:gridCol w="353790">
                  <a:extLst>
                    <a:ext uri="{9D8B030D-6E8A-4147-A177-3AD203B41FA5}">
                      <a16:colId xmlns:a16="http://schemas.microsoft.com/office/drawing/2014/main" val="20009"/>
                    </a:ext>
                  </a:extLst>
                </a:gridCol>
                <a:gridCol w="353790">
                  <a:extLst>
                    <a:ext uri="{9D8B030D-6E8A-4147-A177-3AD203B41FA5}">
                      <a16:colId xmlns:a16="http://schemas.microsoft.com/office/drawing/2014/main" val="20010"/>
                    </a:ext>
                  </a:extLst>
                </a:gridCol>
                <a:gridCol w="353790">
                  <a:extLst>
                    <a:ext uri="{9D8B030D-6E8A-4147-A177-3AD203B41FA5}">
                      <a16:colId xmlns:a16="http://schemas.microsoft.com/office/drawing/2014/main" val="20011"/>
                    </a:ext>
                  </a:extLst>
                </a:gridCol>
                <a:gridCol w="353790">
                  <a:extLst>
                    <a:ext uri="{9D8B030D-6E8A-4147-A177-3AD203B41FA5}">
                      <a16:colId xmlns:a16="http://schemas.microsoft.com/office/drawing/2014/main" val="20012"/>
                    </a:ext>
                  </a:extLst>
                </a:gridCol>
                <a:gridCol w="353790">
                  <a:extLst>
                    <a:ext uri="{9D8B030D-6E8A-4147-A177-3AD203B41FA5}">
                      <a16:colId xmlns:a16="http://schemas.microsoft.com/office/drawing/2014/main" val="20013"/>
                    </a:ext>
                  </a:extLst>
                </a:gridCol>
              </a:tblGrid>
              <a:tr h="281996">
                <a:tc>
                  <a:txBody>
                    <a:bodyPr/>
                    <a:lstStyle/>
                    <a:p>
                      <a:pPr algn="ctr"/>
                      <a:r>
                        <a:rPr lang="en-US" sz="1050" b="1" kern="1200" dirty="0">
                          <a:solidFill>
                            <a:srgbClr val="FFFFFF"/>
                          </a:solidFill>
                          <a:latin typeface="Montserrat SemiBold" panose="00000700000000000000" pitchFamily="2" charset="0"/>
                          <a:ea typeface="+mn-ea"/>
                          <a:cs typeface="+mn-cs"/>
                        </a:rPr>
                        <a:t>INITIATIVE NAME</a:t>
                      </a: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CA" sz="1050" b="1" i="0" u="none" strike="noStrike" dirty="0">
                          <a:solidFill>
                            <a:schemeClr val="bg1"/>
                          </a:solidFill>
                          <a:effectLst/>
                          <a:latin typeface="Calibri" panose="020F0502020204030204" pitchFamily="34" charset="0"/>
                        </a:rPr>
                        <a:t>Q1</a:t>
                      </a:r>
                    </a:p>
                    <a:p>
                      <a:pPr algn="ctr" fontAlgn="t"/>
                      <a:r>
                        <a:rPr lang="en-CA" sz="1050" b="1" i="0" u="none" strike="noStrike" dirty="0">
                          <a:solidFill>
                            <a:schemeClr val="bg1"/>
                          </a:solidFill>
                          <a:effectLst/>
                          <a:latin typeface="Calibri" panose="020F0502020204030204" pitchFamily="34" charset="0"/>
                        </a:rPr>
                        <a:t>24</a:t>
                      </a: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CA" sz="1050" b="1" i="0" u="none" strike="noStrike" dirty="0">
                          <a:solidFill>
                            <a:schemeClr val="bg1"/>
                          </a:solidFill>
                          <a:effectLst/>
                          <a:latin typeface="Calibri" panose="020F0502020204030204" pitchFamily="34" charset="0"/>
                        </a:rPr>
                        <a:t>Q2</a:t>
                      </a:r>
                    </a:p>
                    <a:p>
                      <a:pPr algn="ctr" fontAlgn="t"/>
                      <a:r>
                        <a:rPr lang="en-CA" sz="1050" b="1" i="0" u="none" strike="noStrike" dirty="0">
                          <a:solidFill>
                            <a:schemeClr val="bg1"/>
                          </a:solidFill>
                          <a:effectLst/>
                          <a:latin typeface="Calibri" panose="020F0502020204030204" pitchFamily="34" charset="0"/>
                        </a:rPr>
                        <a:t>24</a:t>
                      </a: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CA" sz="1050" b="1" i="0" u="none" strike="noStrike" dirty="0">
                          <a:solidFill>
                            <a:schemeClr val="bg1"/>
                          </a:solidFill>
                          <a:effectLst/>
                          <a:latin typeface="Calibri" panose="020F0502020204030204" pitchFamily="34" charset="0"/>
                        </a:rPr>
                        <a:t>Q3</a:t>
                      </a:r>
                    </a:p>
                    <a:p>
                      <a:pPr algn="ctr" fontAlgn="t"/>
                      <a:r>
                        <a:rPr lang="en-CA" sz="1050" b="1" i="0" u="none" strike="noStrike" dirty="0">
                          <a:solidFill>
                            <a:schemeClr val="bg1"/>
                          </a:solidFill>
                          <a:effectLst/>
                          <a:latin typeface="Calibri" panose="020F0502020204030204" pitchFamily="34" charset="0"/>
                        </a:rPr>
                        <a:t>24</a:t>
                      </a: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Q4</a:t>
                      </a:r>
                    </a:p>
                    <a:p>
                      <a:pPr algn="ctr" fontAlgn="t"/>
                      <a:r>
                        <a:rPr lang="en-US" sz="1050" b="1" i="0" u="none" strike="noStrike" dirty="0">
                          <a:solidFill>
                            <a:schemeClr val="bg1"/>
                          </a:solidFill>
                          <a:effectLst/>
                          <a:latin typeface="Calibri" panose="020F0502020204030204" pitchFamily="34" charset="0"/>
                        </a:rPr>
                        <a:t>24</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Q1</a:t>
                      </a:r>
                    </a:p>
                    <a:p>
                      <a:pPr algn="ctr" fontAlgn="t"/>
                      <a:r>
                        <a:rPr lang="en-US" sz="1050" b="1" i="0" u="none" strike="noStrike" dirty="0">
                          <a:solidFill>
                            <a:schemeClr val="bg1"/>
                          </a:solidFill>
                          <a:effectLst/>
                          <a:latin typeface="Calibri" panose="020F0502020204030204" pitchFamily="34" charset="0"/>
                        </a:rPr>
                        <a:t>25</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Q2</a:t>
                      </a:r>
                    </a:p>
                    <a:p>
                      <a:pPr algn="ctr" fontAlgn="t"/>
                      <a:r>
                        <a:rPr lang="en-US" sz="1050" b="1" i="0" u="none" strike="noStrike" dirty="0">
                          <a:solidFill>
                            <a:schemeClr val="bg1"/>
                          </a:solidFill>
                          <a:effectLst/>
                          <a:latin typeface="Calibri" panose="020F0502020204030204" pitchFamily="34" charset="0"/>
                        </a:rPr>
                        <a:t>25</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CA" sz="1050" b="1" i="0" u="none" strike="noStrike" dirty="0">
                          <a:solidFill>
                            <a:schemeClr val="bg1"/>
                          </a:solidFill>
                          <a:effectLst/>
                          <a:latin typeface="Calibri" panose="020F0502020204030204" pitchFamily="34" charset="0"/>
                        </a:rPr>
                        <a:t>Q3</a:t>
                      </a:r>
                    </a:p>
                    <a:p>
                      <a:pPr algn="ctr" fontAlgn="t"/>
                      <a:r>
                        <a:rPr lang="en-CA" sz="1050" b="1" i="0" u="none" strike="noStrike" dirty="0">
                          <a:solidFill>
                            <a:schemeClr val="bg1"/>
                          </a:solidFill>
                          <a:effectLst/>
                          <a:latin typeface="Calibri" panose="020F0502020204030204" pitchFamily="34" charset="0"/>
                        </a:rPr>
                        <a:t>25</a:t>
                      </a: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Q4</a:t>
                      </a:r>
                    </a:p>
                    <a:p>
                      <a:pPr algn="ctr" fontAlgn="t"/>
                      <a:r>
                        <a:rPr lang="en-US" sz="1050" b="1" i="0" u="none" strike="noStrike" dirty="0">
                          <a:solidFill>
                            <a:schemeClr val="bg1"/>
                          </a:solidFill>
                          <a:effectLst/>
                          <a:latin typeface="Calibri" panose="020F0502020204030204" pitchFamily="34" charset="0"/>
                        </a:rPr>
                        <a:t>25</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Q1</a:t>
                      </a:r>
                    </a:p>
                    <a:p>
                      <a:pPr algn="ctr" fontAlgn="t"/>
                      <a:r>
                        <a:rPr lang="en-US" sz="1050" b="1" i="0" u="none" strike="noStrike" dirty="0">
                          <a:solidFill>
                            <a:schemeClr val="bg1"/>
                          </a:solidFill>
                          <a:effectLst/>
                          <a:latin typeface="Calibri" panose="020F0502020204030204" pitchFamily="34" charset="0"/>
                        </a:rPr>
                        <a:t>26</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Q2</a:t>
                      </a:r>
                    </a:p>
                    <a:p>
                      <a:pPr algn="ctr" fontAlgn="t"/>
                      <a:r>
                        <a:rPr lang="en-US" sz="1050" b="1" i="0" u="none" strike="noStrike" dirty="0">
                          <a:solidFill>
                            <a:schemeClr val="bg1"/>
                          </a:solidFill>
                          <a:effectLst/>
                          <a:latin typeface="Calibri" panose="020F0502020204030204" pitchFamily="34" charset="0"/>
                        </a:rPr>
                        <a:t>26</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Q3</a:t>
                      </a:r>
                    </a:p>
                    <a:p>
                      <a:pPr algn="ctr" fontAlgn="t"/>
                      <a:r>
                        <a:rPr lang="en-US" sz="1050" b="1" i="0" u="none" strike="noStrike" dirty="0">
                          <a:solidFill>
                            <a:schemeClr val="bg1"/>
                          </a:solidFill>
                          <a:effectLst/>
                          <a:latin typeface="Calibri" panose="020F0502020204030204" pitchFamily="34" charset="0"/>
                        </a:rPr>
                        <a:t>26</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Q4</a:t>
                      </a:r>
                    </a:p>
                    <a:p>
                      <a:pPr algn="ctr" fontAlgn="t"/>
                      <a:r>
                        <a:rPr lang="en-US" sz="1050" b="1" i="0" u="none" strike="noStrike" dirty="0">
                          <a:solidFill>
                            <a:schemeClr val="bg1"/>
                          </a:solidFill>
                          <a:effectLst/>
                          <a:latin typeface="Calibri" panose="020F0502020204030204" pitchFamily="34" charset="0"/>
                        </a:rPr>
                        <a:t>26</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0">
                <a:tc>
                  <a:txBody>
                    <a:bodyPr/>
                    <a:lstStyle/>
                    <a:p>
                      <a:pPr algn="l" fontAlgn="ctr"/>
                      <a:r>
                        <a:rPr lang="en-US" sz="1000" b="1" i="0" u="none" strike="noStrike" dirty="0">
                          <a:solidFill>
                            <a:srgbClr val="494A4A"/>
                          </a:solidFill>
                          <a:effectLst/>
                          <a:latin typeface="Calibri" panose="020F0502020204030204" pitchFamily="34" charset="0"/>
                        </a:rPr>
                        <a:t>Develop and implement IT strategy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0">
                <a:tc>
                  <a:txBody>
                    <a:bodyPr/>
                    <a:lstStyle/>
                    <a:p>
                      <a:pPr marL="0" algn="l" defTabSz="914400" rtl="0" eaLnBrk="1" fontAlgn="ctr" latinLnBrk="0" hangingPunct="1"/>
                      <a:r>
                        <a:rPr lang="en-US" sz="1000" b="0" i="0" u="none" strike="noStrike" kern="1200" dirty="0">
                          <a:solidFill>
                            <a:srgbClr val="494A4A"/>
                          </a:solidFill>
                          <a:effectLst/>
                          <a:latin typeface="Calibri" panose="020F0502020204030204" pitchFamily="34" charset="0"/>
                          <a:ea typeface="+mn-ea"/>
                          <a:cs typeface="+mn-cs"/>
                        </a:rPr>
                        <a:t>Build an IT staff development plan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7901202"/>
                  </a:ext>
                </a:extLst>
              </a:tr>
              <a:tr h="0">
                <a:tc>
                  <a:txBody>
                    <a:bodyPr/>
                    <a:lstStyle/>
                    <a:p>
                      <a:pPr algn="l" fontAlgn="ctr"/>
                      <a:r>
                        <a:rPr lang="en-US" sz="1000" b="1" i="0" u="none" strike="noStrike" dirty="0">
                          <a:solidFill>
                            <a:srgbClr val="494A4A"/>
                          </a:solidFill>
                          <a:effectLst/>
                          <a:latin typeface="Calibri" panose="020F0502020204030204" pitchFamily="34" charset="0"/>
                        </a:rPr>
                        <a:t>Select new enterprise productivity and collaboration ecosystem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70113686"/>
                  </a:ext>
                </a:extLst>
              </a:tr>
              <a:tr h="0">
                <a:tc>
                  <a:txBody>
                    <a:bodyPr/>
                    <a:lstStyle/>
                    <a:p>
                      <a:pPr algn="l" fontAlgn="ctr"/>
                      <a:r>
                        <a:rPr lang="en-US" sz="1000" b="1" i="0" u="none" strike="noStrike" dirty="0">
                          <a:solidFill>
                            <a:srgbClr val="494A4A"/>
                          </a:solidFill>
                          <a:effectLst/>
                          <a:latin typeface="Calibri" panose="020F0502020204030204" pitchFamily="34" charset="0"/>
                        </a:rPr>
                        <a:t>_Replace Zimbra with Microsoft Outlook/Exchange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16383386"/>
                  </a:ext>
                </a:extLst>
              </a:tr>
              <a:tr h="0">
                <a:tc>
                  <a:txBody>
                    <a:bodyPr/>
                    <a:lstStyle/>
                    <a:p>
                      <a:pPr algn="l" fontAlgn="ctr"/>
                      <a:r>
                        <a:rPr lang="en-US" sz="1000" b="1" i="0" u="none" strike="noStrike" dirty="0">
                          <a:solidFill>
                            <a:srgbClr val="494A4A"/>
                          </a:solidFill>
                          <a:effectLst/>
                          <a:latin typeface="Calibri" panose="020F0502020204030204" pitchFamily="34" charset="0"/>
                        </a:rPr>
                        <a:t>_Replace Zoom with Microsoft Teams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7073657"/>
                  </a:ext>
                </a:extLst>
              </a:tr>
              <a:tr h="0">
                <a:tc>
                  <a:txBody>
                    <a:bodyPr/>
                    <a:lstStyle/>
                    <a:p>
                      <a:pPr algn="l" fontAlgn="ctr"/>
                      <a:r>
                        <a:rPr lang="en-US" sz="1000" b="1" i="0" u="none" strike="noStrike" dirty="0">
                          <a:solidFill>
                            <a:srgbClr val="494A4A"/>
                          </a:solidFill>
                          <a:effectLst/>
                          <a:latin typeface="Calibri" panose="020F0502020204030204" pitchFamily="34" charset="0"/>
                        </a:rPr>
                        <a:t>_Replace Duo with Microsoft Authenticator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65879516"/>
                  </a:ext>
                </a:extLst>
              </a:tr>
              <a:tr h="0">
                <a:tc>
                  <a:txBody>
                    <a:bodyPr/>
                    <a:lstStyle/>
                    <a:p>
                      <a:pPr algn="l" fontAlgn="ctr"/>
                      <a:r>
                        <a:rPr lang="en-US" sz="1000" b="1" i="0" u="none" strike="noStrike" dirty="0">
                          <a:solidFill>
                            <a:srgbClr val="494A4A"/>
                          </a:solidFill>
                          <a:effectLst/>
                          <a:latin typeface="Calibri" panose="020F0502020204030204" pitchFamily="34" charset="0"/>
                        </a:rPr>
                        <a:t>_Replace Box with Microsoft OneDrive/SharePoint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16537961"/>
                  </a:ext>
                </a:extLst>
              </a:tr>
              <a:tr h="111820">
                <a:tc>
                  <a:txBody>
                    <a:bodyPr/>
                    <a:lstStyle/>
                    <a:p>
                      <a:pPr algn="l" fontAlgn="ctr"/>
                      <a:r>
                        <a:rPr lang="en-US" sz="1000" b="1" i="0" u="none" strike="noStrike" dirty="0">
                          <a:solidFill>
                            <a:srgbClr val="494A4A"/>
                          </a:solidFill>
                          <a:effectLst/>
                          <a:latin typeface="Calibri" panose="020F0502020204030204" pitchFamily="34" charset="0"/>
                        </a:rPr>
                        <a:t>_Replace Slack with Microsoft Teams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17039988"/>
                  </a:ext>
                </a:extLst>
              </a:tr>
              <a:tr h="0">
                <a:tc>
                  <a:txBody>
                    <a:bodyPr/>
                    <a:lstStyle/>
                    <a:p>
                      <a:pPr algn="l" fontAlgn="ctr"/>
                      <a:r>
                        <a:rPr lang="en-US" sz="1000" b="1" i="0" u="none" strike="noStrike" dirty="0">
                          <a:solidFill>
                            <a:srgbClr val="494A4A"/>
                          </a:solidFill>
                          <a:effectLst/>
                          <a:latin typeface="Calibri" panose="020F0502020204030204" pitchFamily="34" charset="0"/>
                        </a:rPr>
                        <a:t>Assess Banner environment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402813769"/>
                  </a:ext>
                </a:extLst>
              </a:tr>
              <a:tr h="0">
                <a:tc>
                  <a:txBody>
                    <a:bodyPr/>
                    <a:lstStyle/>
                    <a:p>
                      <a:pPr algn="l" fontAlgn="ctr"/>
                      <a:r>
                        <a:rPr lang="en-US" sz="1000" b="1" i="0" u="none" strike="noStrike" dirty="0">
                          <a:solidFill>
                            <a:srgbClr val="494A4A"/>
                          </a:solidFill>
                          <a:effectLst/>
                          <a:latin typeface="Calibri" panose="020F0502020204030204" pitchFamily="34" charset="0"/>
                        </a:rPr>
                        <a:t>Establish IT governance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9792743"/>
                  </a:ext>
                </a:extLst>
              </a:tr>
              <a:tr h="0">
                <a:tc>
                  <a:txBody>
                    <a:bodyPr/>
                    <a:lstStyle/>
                    <a:p>
                      <a:pPr algn="l" fontAlgn="ctr"/>
                      <a:r>
                        <a:rPr lang="en-US" sz="1000" b="1" i="0" u="none" strike="noStrike" dirty="0">
                          <a:solidFill>
                            <a:srgbClr val="494A4A"/>
                          </a:solidFill>
                          <a:effectLst/>
                          <a:latin typeface="Calibri" panose="020F0502020204030204" pitchFamily="34" charset="0"/>
                        </a:rPr>
                        <a:t>_Improve Banner environment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20446724"/>
                  </a:ext>
                </a:extLst>
              </a:tr>
              <a:tr h="0">
                <a:tc>
                  <a:txBody>
                    <a:bodyPr/>
                    <a:lstStyle/>
                    <a:p>
                      <a:pPr algn="l" fontAlgn="ctr"/>
                      <a:r>
                        <a:rPr lang="en-US" sz="1000" b="1" i="0" u="none" strike="noStrike" dirty="0">
                          <a:solidFill>
                            <a:srgbClr val="494A4A"/>
                          </a:solidFill>
                          <a:effectLst/>
                          <a:latin typeface="Calibri" panose="020F0502020204030204" pitchFamily="34" charset="0"/>
                        </a:rPr>
                        <a:t>Update Banner-Moodle integration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83409750"/>
                  </a:ext>
                </a:extLst>
              </a:tr>
              <a:tr h="0">
                <a:tc>
                  <a:txBody>
                    <a:bodyPr/>
                    <a:lstStyle/>
                    <a:p>
                      <a:pPr algn="l" fontAlgn="ctr"/>
                      <a:r>
                        <a:rPr lang="en-US" sz="1000" b="1" i="0" u="none" strike="noStrike" dirty="0">
                          <a:solidFill>
                            <a:srgbClr val="494A4A"/>
                          </a:solidFill>
                          <a:effectLst/>
                          <a:latin typeface="Calibri" panose="020F0502020204030204" pitchFamily="34" charset="0"/>
                        </a:rPr>
                        <a:t>Determine long-term Banner strategy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07899418"/>
                  </a:ext>
                </a:extLst>
              </a:tr>
              <a:tr h="0">
                <a:tc>
                  <a:txBody>
                    <a:bodyPr/>
                    <a:lstStyle/>
                    <a:p>
                      <a:pPr algn="l" fontAlgn="ctr"/>
                      <a:r>
                        <a:rPr lang="en-US" sz="1000" b="1" i="0" u="none" strike="noStrike" dirty="0">
                          <a:solidFill>
                            <a:srgbClr val="494A4A"/>
                          </a:solidFill>
                          <a:effectLst/>
                          <a:latin typeface="Calibri" panose="020F0502020204030204" pitchFamily="34" charset="0"/>
                        </a:rPr>
                        <a:t>_Implement long-term Banner strategy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117406990"/>
                  </a:ext>
                </a:extLst>
              </a:tr>
              <a:tr h="0">
                <a:tc>
                  <a:txBody>
                    <a:bodyPr/>
                    <a:lstStyle/>
                    <a:p>
                      <a:pPr algn="l" fontAlgn="ctr"/>
                      <a:r>
                        <a:rPr lang="en-US" sz="1000" b="0" i="0" u="none" strike="noStrike" dirty="0">
                          <a:solidFill>
                            <a:srgbClr val="494A4A"/>
                          </a:solidFill>
                          <a:effectLst/>
                          <a:latin typeface="Calibri" panose="020F0502020204030204" pitchFamily="34" charset="0"/>
                        </a:rPr>
                        <a:t>Optimize IT staffing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834864102"/>
                  </a:ext>
                </a:extLst>
              </a:tr>
              <a:tr h="0">
                <a:tc>
                  <a:txBody>
                    <a:bodyPr/>
                    <a:lstStyle/>
                    <a:p>
                      <a:pPr algn="l" fontAlgn="ctr"/>
                      <a:r>
                        <a:rPr lang="en-US" sz="1000" b="1" i="0" u="none" strike="noStrike" dirty="0">
                          <a:solidFill>
                            <a:srgbClr val="494A4A"/>
                          </a:solidFill>
                          <a:effectLst/>
                          <a:latin typeface="Calibri" panose="020F0502020204030204" pitchFamily="34" charset="0"/>
                        </a:rPr>
                        <a:t>Select new residential management software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22036777"/>
                  </a:ext>
                </a:extLst>
              </a:tr>
              <a:tr h="0">
                <a:tc>
                  <a:txBody>
                    <a:bodyPr/>
                    <a:lstStyle/>
                    <a:p>
                      <a:pPr algn="l" fontAlgn="ctr"/>
                      <a:r>
                        <a:rPr lang="en-US" sz="1000" b="1" i="0" u="none" strike="noStrike" dirty="0">
                          <a:solidFill>
                            <a:srgbClr val="494A4A"/>
                          </a:solidFill>
                          <a:effectLst/>
                          <a:latin typeface="Calibri" panose="020F0502020204030204" pitchFamily="34" charset="0"/>
                        </a:rPr>
                        <a:t>_Implement new residential management software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353882227"/>
                  </a:ext>
                </a:extLst>
              </a:tr>
              <a:tr h="0">
                <a:tc>
                  <a:txBody>
                    <a:bodyPr/>
                    <a:lstStyle/>
                    <a:p>
                      <a:pPr algn="l" fontAlgn="ctr"/>
                      <a:r>
                        <a:rPr lang="en-US" sz="1000" b="0" i="0" u="none" strike="noStrike" dirty="0">
                          <a:solidFill>
                            <a:srgbClr val="494A4A"/>
                          </a:solidFill>
                          <a:effectLst/>
                          <a:latin typeface="Calibri" panose="020F0502020204030204" pitchFamily="34" charset="0"/>
                        </a:rPr>
                        <a:t>Improve requirements gathering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7759466"/>
                  </a:ext>
                </a:extLst>
              </a:tr>
              <a:tr h="0">
                <a:tc>
                  <a:txBody>
                    <a:bodyPr/>
                    <a:lstStyle/>
                    <a:p>
                      <a:pPr marL="0" algn="l" defTabSz="914400" rtl="0" eaLnBrk="1" fontAlgn="ctr" latinLnBrk="0" hangingPunct="1"/>
                      <a:r>
                        <a:rPr lang="en-US" sz="1000" b="1" i="0" u="none" strike="noStrike" kern="1200" dirty="0">
                          <a:solidFill>
                            <a:srgbClr val="494A4A"/>
                          </a:solidFill>
                          <a:effectLst/>
                          <a:latin typeface="Calibri" panose="020F0502020204030204" pitchFamily="34" charset="0"/>
                          <a:ea typeface="+mn-ea"/>
                          <a:cs typeface="+mn-cs"/>
                        </a:rPr>
                        <a:t>Right-size and update student computers (labs and shared devices)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70972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EAF6-4B79-B856-A494-FBBC5C4F49D5}"/>
              </a:ext>
            </a:extLst>
          </p:cNvPr>
          <p:cNvSpPr>
            <a:spLocks noGrp="1"/>
          </p:cNvSpPr>
          <p:nvPr>
            <p:ph type="title"/>
          </p:nvPr>
        </p:nvSpPr>
        <p:spPr>
          <a:xfrm>
            <a:off x="1391012" y="964565"/>
            <a:ext cx="9504858" cy="488315"/>
          </a:xfrm>
        </p:spPr>
        <p:txBody>
          <a:bodyPr/>
          <a:lstStyle/>
          <a:p>
            <a:r>
              <a:rPr lang="en-US" dirty="0"/>
              <a:t>Key Initiative Roadmap – Organizational Support (cont.)</a:t>
            </a:r>
          </a:p>
        </p:txBody>
      </p:sp>
      <p:sp>
        <p:nvSpPr>
          <p:cNvPr id="37" name="Text Placeholder 36">
            <a:extLst>
              <a:ext uri="{FF2B5EF4-FFF2-40B4-BE49-F238E27FC236}">
                <a16:creationId xmlns:a16="http://schemas.microsoft.com/office/drawing/2014/main" id="{ACA73F7F-28F2-A87D-25DE-983CC90AA7FA}"/>
              </a:ext>
            </a:extLst>
          </p:cNvPr>
          <p:cNvSpPr>
            <a:spLocks noGrp="1"/>
          </p:cNvSpPr>
          <p:nvPr>
            <p:ph type="body" sz="quarter" idx="15"/>
          </p:nvPr>
        </p:nvSpPr>
        <p:spPr/>
        <p:txBody>
          <a:bodyPr/>
          <a:lstStyle/>
          <a:p>
            <a:r>
              <a:rPr lang="en-US" dirty="0"/>
              <a:t>Earlham College IT Strategy 24-25</a:t>
            </a:r>
          </a:p>
        </p:txBody>
      </p:sp>
      <p:sp>
        <p:nvSpPr>
          <p:cNvPr id="6" name="TextBox 5">
            <a:extLst>
              <a:ext uri="{FF2B5EF4-FFF2-40B4-BE49-F238E27FC236}">
                <a16:creationId xmlns:a16="http://schemas.microsoft.com/office/drawing/2014/main" id="{FC41FA3E-82A6-02F2-F814-0D8BBB73442E}"/>
              </a:ext>
            </a:extLst>
          </p:cNvPr>
          <p:cNvSpPr txBox="1"/>
          <p:nvPr/>
        </p:nvSpPr>
        <p:spPr>
          <a:xfrm>
            <a:off x="5170714" y="-805543"/>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graphicFrame>
        <p:nvGraphicFramePr>
          <p:cNvPr id="3" name="Table 2">
            <a:extLst>
              <a:ext uri="{FF2B5EF4-FFF2-40B4-BE49-F238E27FC236}">
                <a16:creationId xmlns:a16="http://schemas.microsoft.com/office/drawing/2014/main" id="{DBF326C5-FB06-3177-0C88-00FFA525D7B6}"/>
              </a:ext>
            </a:extLst>
          </p:cNvPr>
          <p:cNvGraphicFramePr>
            <a:graphicFrameLocks noGrp="1"/>
          </p:cNvGraphicFramePr>
          <p:nvPr>
            <p:extLst>
              <p:ext uri="{D42A27DB-BD31-4B8C-83A1-F6EECF244321}">
                <p14:modId xmlns:p14="http://schemas.microsoft.com/office/powerpoint/2010/main" val="2645249300"/>
              </p:ext>
            </p:extLst>
          </p:nvPr>
        </p:nvGraphicFramePr>
        <p:xfrm>
          <a:off x="1397801" y="1452880"/>
          <a:ext cx="9498069" cy="4523218"/>
        </p:xfrm>
        <a:graphic>
          <a:graphicData uri="http://schemas.openxmlformats.org/drawingml/2006/table">
            <a:tbl>
              <a:tblPr firstRow="1"/>
              <a:tblGrid>
                <a:gridCol w="5252589">
                  <a:extLst>
                    <a:ext uri="{9D8B030D-6E8A-4147-A177-3AD203B41FA5}">
                      <a16:colId xmlns:a16="http://schemas.microsoft.com/office/drawing/2014/main" val="20000"/>
                    </a:ext>
                  </a:extLst>
                </a:gridCol>
                <a:gridCol w="353790">
                  <a:extLst>
                    <a:ext uri="{9D8B030D-6E8A-4147-A177-3AD203B41FA5}">
                      <a16:colId xmlns:a16="http://schemas.microsoft.com/office/drawing/2014/main" val="20002"/>
                    </a:ext>
                  </a:extLst>
                </a:gridCol>
                <a:gridCol w="353790">
                  <a:extLst>
                    <a:ext uri="{9D8B030D-6E8A-4147-A177-3AD203B41FA5}">
                      <a16:colId xmlns:a16="http://schemas.microsoft.com/office/drawing/2014/main" val="20003"/>
                    </a:ext>
                  </a:extLst>
                </a:gridCol>
                <a:gridCol w="353790">
                  <a:extLst>
                    <a:ext uri="{9D8B030D-6E8A-4147-A177-3AD203B41FA5}">
                      <a16:colId xmlns:a16="http://schemas.microsoft.com/office/drawing/2014/main" val="20004"/>
                    </a:ext>
                  </a:extLst>
                </a:gridCol>
                <a:gridCol w="353790">
                  <a:extLst>
                    <a:ext uri="{9D8B030D-6E8A-4147-A177-3AD203B41FA5}">
                      <a16:colId xmlns:a16="http://schemas.microsoft.com/office/drawing/2014/main" val="20005"/>
                    </a:ext>
                  </a:extLst>
                </a:gridCol>
                <a:gridCol w="353790">
                  <a:extLst>
                    <a:ext uri="{9D8B030D-6E8A-4147-A177-3AD203B41FA5}">
                      <a16:colId xmlns:a16="http://schemas.microsoft.com/office/drawing/2014/main" val="20006"/>
                    </a:ext>
                  </a:extLst>
                </a:gridCol>
                <a:gridCol w="353790">
                  <a:extLst>
                    <a:ext uri="{9D8B030D-6E8A-4147-A177-3AD203B41FA5}">
                      <a16:colId xmlns:a16="http://schemas.microsoft.com/office/drawing/2014/main" val="20007"/>
                    </a:ext>
                  </a:extLst>
                </a:gridCol>
                <a:gridCol w="353790">
                  <a:extLst>
                    <a:ext uri="{9D8B030D-6E8A-4147-A177-3AD203B41FA5}">
                      <a16:colId xmlns:a16="http://schemas.microsoft.com/office/drawing/2014/main" val="20008"/>
                    </a:ext>
                  </a:extLst>
                </a:gridCol>
                <a:gridCol w="353790">
                  <a:extLst>
                    <a:ext uri="{9D8B030D-6E8A-4147-A177-3AD203B41FA5}">
                      <a16:colId xmlns:a16="http://schemas.microsoft.com/office/drawing/2014/main" val="20009"/>
                    </a:ext>
                  </a:extLst>
                </a:gridCol>
                <a:gridCol w="353790">
                  <a:extLst>
                    <a:ext uri="{9D8B030D-6E8A-4147-A177-3AD203B41FA5}">
                      <a16:colId xmlns:a16="http://schemas.microsoft.com/office/drawing/2014/main" val="20010"/>
                    </a:ext>
                  </a:extLst>
                </a:gridCol>
                <a:gridCol w="353790">
                  <a:extLst>
                    <a:ext uri="{9D8B030D-6E8A-4147-A177-3AD203B41FA5}">
                      <a16:colId xmlns:a16="http://schemas.microsoft.com/office/drawing/2014/main" val="20011"/>
                    </a:ext>
                  </a:extLst>
                </a:gridCol>
                <a:gridCol w="353790">
                  <a:extLst>
                    <a:ext uri="{9D8B030D-6E8A-4147-A177-3AD203B41FA5}">
                      <a16:colId xmlns:a16="http://schemas.microsoft.com/office/drawing/2014/main" val="20012"/>
                    </a:ext>
                  </a:extLst>
                </a:gridCol>
                <a:gridCol w="353790">
                  <a:extLst>
                    <a:ext uri="{9D8B030D-6E8A-4147-A177-3AD203B41FA5}">
                      <a16:colId xmlns:a16="http://schemas.microsoft.com/office/drawing/2014/main" val="20013"/>
                    </a:ext>
                  </a:extLst>
                </a:gridCol>
              </a:tblGrid>
              <a:tr h="281996">
                <a:tc>
                  <a:txBody>
                    <a:bodyPr/>
                    <a:lstStyle/>
                    <a:p>
                      <a:pPr algn="ctr"/>
                      <a:r>
                        <a:rPr lang="en-US" sz="1050" b="1" kern="1200" dirty="0">
                          <a:solidFill>
                            <a:srgbClr val="FFFFFF"/>
                          </a:solidFill>
                          <a:latin typeface="Montserrat SemiBold" panose="00000700000000000000" pitchFamily="2" charset="0"/>
                          <a:ea typeface="+mn-ea"/>
                          <a:cs typeface="+mn-cs"/>
                        </a:rPr>
                        <a:t>INITIATIVE NAME</a:t>
                      </a: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CA" sz="1050" b="1" i="0" u="none" strike="noStrike" dirty="0">
                          <a:solidFill>
                            <a:schemeClr val="bg1"/>
                          </a:solidFill>
                          <a:effectLst/>
                          <a:latin typeface="Calibri" panose="020F0502020204030204" pitchFamily="34" charset="0"/>
                        </a:rPr>
                        <a:t>Q1</a:t>
                      </a:r>
                    </a:p>
                    <a:p>
                      <a:pPr algn="ctr" fontAlgn="t"/>
                      <a:r>
                        <a:rPr lang="en-CA" sz="1050" b="1" i="0" u="none" strike="noStrike" dirty="0">
                          <a:solidFill>
                            <a:schemeClr val="bg1"/>
                          </a:solidFill>
                          <a:effectLst/>
                          <a:latin typeface="Calibri" panose="020F0502020204030204" pitchFamily="34" charset="0"/>
                        </a:rPr>
                        <a:t>24</a:t>
                      </a: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CA" sz="1050" b="1" i="0" u="none" strike="noStrike" dirty="0">
                          <a:solidFill>
                            <a:schemeClr val="bg1"/>
                          </a:solidFill>
                          <a:effectLst/>
                          <a:latin typeface="Calibri" panose="020F0502020204030204" pitchFamily="34" charset="0"/>
                        </a:rPr>
                        <a:t>Q2</a:t>
                      </a:r>
                    </a:p>
                    <a:p>
                      <a:pPr algn="ctr" fontAlgn="t"/>
                      <a:r>
                        <a:rPr lang="en-CA" sz="1050" b="1" i="0" u="none" strike="noStrike" dirty="0">
                          <a:solidFill>
                            <a:schemeClr val="bg1"/>
                          </a:solidFill>
                          <a:effectLst/>
                          <a:latin typeface="Calibri" panose="020F0502020204030204" pitchFamily="34" charset="0"/>
                        </a:rPr>
                        <a:t>24</a:t>
                      </a: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CA" sz="1050" b="1" i="0" u="none" strike="noStrike" dirty="0">
                          <a:solidFill>
                            <a:schemeClr val="bg1"/>
                          </a:solidFill>
                          <a:effectLst/>
                          <a:latin typeface="Calibri" panose="020F0502020204030204" pitchFamily="34" charset="0"/>
                        </a:rPr>
                        <a:t>Q3</a:t>
                      </a:r>
                    </a:p>
                    <a:p>
                      <a:pPr algn="ctr" fontAlgn="t"/>
                      <a:r>
                        <a:rPr lang="en-CA" sz="1050" b="1" i="0" u="none" strike="noStrike" dirty="0">
                          <a:solidFill>
                            <a:schemeClr val="bg1"/>
                          </a:solidFill>
                          <a:effectLst/>
                          <a:latin typeface="Calibri" panose="020F0502020204030204" pitchFamily="34" charset="0"/>
                        </a:rPr>
                        <a:t>24</a:t>
                      </a: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Q4</a:t>
                      </a:r>
                    </a:p>
                    <a:p>
                      <a:pPr algn="ctr" fontAlgn="t"/>
                      <a:r>
                        <a:rPr lang="en-US" sz="1050" b="1" i="0" u="none" strike="noStrike" dirty="0">
                          <a:solidFill>
                            <a:schemeClr val="bg1"/>
                          </a:solidFill>
                          <a:effectLst/>
                          <a:latin typeface="Calibri" panose="020F0502020204030204" pitchFamily="34" charset="0"/>
                        </a:rPr>
                        <a:t>24</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Q1</a:t>
                      </a:r>
                    </a:p>
                    <a:p>
                      <a:pPr algn="ctr" fontAlgn="t"/>
                      <a:r>
                        <a:rPr lang="en-US" sz="1050" b="1" i="0" u="none" strike="noStrike" dirty="0">
                          <a:solidFill>
                            <a:schemeClr val="bg1"/>
                          </a:solidFill>
                          <a:effectLst/>
                          <a:latin typeface="Calibri" panose="020F0502020204030204" pitchFamily="34" charset="0"/>
                        </a:rPr>
                        <a:t>25</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Q2</a:t>
                      </a:r>
                    </a:p>
                    <a:p>
                      <a:pPr algn="ctr" fontAlgn="t"/>
                      <a:r>
                        <a:rPr lang="en-US" sz="1050" b="1" i="0" u="none" strike="noStrike" dirty="0">
                          <a:solidFill>
                            <a:schemeClr val="bg1"/>
                          </a:solidFill>
                          <a:effectLst/>
                          <a:latin typeface="Calibri" panose="020F0502020204030204" pitchFamily="34" charset="0"/>
                        </a:rPr>
                        <a:t>25</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CA" sz="1050" b="1" i="0" u="none" strike="noStrike" dirty="0">
                          <a:solidFill>
                            <a:schemeClr val="bg1"/>
                          </a:solidFill>
                          <a:effectLst/>
                          <a:latin typeface="Calibri" panose="020F0502020204030204" pitchFamily="34" charset="0"/>
                        </a:rPr>
                        <a:t>Q3</a:t>
                      </a:r>
                    </a:p>
                    <a:p>
                      <a:pPr algn="ctr" fontAlgn="t"/>
                      <a:r>
                        <a:rPr lang="en-CA" sz="1050" b="1" i="0" u="none" strike="noStrike" dirty="0">
                          <a:solidFill>
                            <a:schemeClr val="bg1"/>
                          </a:solidFill>
                          <a:effectLst/>
                          <a:latin typeface="Calibri" panose="020F0502020204030204" pitchFamily="34" charset="0"/>
                        </a:rPr>
                        <a:t>25</a:t>
                      </a: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Q4</a:t>
                      </a:r>
                    </a:p>
                    <a:p>
                      <a:pPr algn="ctr" fontAlgn="t"/>
                      <a:r>
                        <a:rPr lang="en-US" sz="1050" b="1" i="0" u="none" strike="noStrike" dirty="0">
                          <a:solidFill>
                            <a:schemeClr val="bg1"/>
                          </a:solidFill>
                          <a:effectLst/>
                          <a:latin typeface="Calibri" panose="020F0502020204030204" pitchFamily="34" charset="0"/>
                        </a:rPr>
                        <a:t>25</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Q1</a:t>
                      </a:r>
                    </a:p>
                    <a:p>
                      <a:pPr algn="ctr" fontAlgn="t"/>
                      <a:r>
                        <a:rPr lang="en-US" sz="1050" b="1" i="0" u="none" strike="noStrike" dirty="0">
                          <a:solidFill>
                            <a:schemeClr val="bg1"/>
                          </a:solidFill>
                          <a:effectLst/>
                          <a:latin typeface="Calibri" panose="020F0502020204030204" pitchFamily="34" charset="0"/>
                        </a:rPr>
                        <a:t>26</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Q2</a:t>
                      </a:r>
                    </a:p>
                    <a:p>
                      <a:pPr algn="ctr" fontAlgn="t"/>
                      <a:r>
                        <a:rPr lang="en-US" sz="1050" b="1" i="0" u="none" strike="noStrike" dirty="0">
                          <a:solidFill>
                            <a:schemeClr val="bg1"/>
                          </a:solidFill>
                          <a:effectLst/>
                          <a:latin typeface="Calibri" panose="020F0502020204030204" pitchFamily="34" charset="0"/>
                        </a:rPr>
                        <a:t>26</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Q3</a:t>
                      </a:r>
                    </a:p>
                    <a:p>
                      <a:pPr algn="ctr" fontAlgn="t"/>
                      <a:r>
                        <a:rPr lang="en-US" sz="1050" b="1" i="0" u="none" strike="noStrike" dirty="0">
                          <a:solidFill>
                            <a:schemeClr val="bg1"/>
                          </a:solidFill>
                          <a:effectLst/>
                          <a:latin typeface="Calibri" panose="020F0502020204030204" pitchFamily="34" charset="0"/>
                        </a:rPr>
                        <a:t>26</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Q4</a:t>
                      </a:r>
                    </a:p>
                    <a:p>
                      <a:pPr algn="ctr" fontAlgn="t"/>
                      <a:r>
                        <a:rPr lang="en-US" sz="1050" b="1" i="0" u="none" strike="noStrike" dirty="0">
                          <a:solidFill>
                            <a:schemeClr val="bg1"/>
                          </a:solidFill>
                          <a:effectLst/>
                          <a:latin typeface="Calibri" panose="020F0502020204030204" pitchFamily="34" charset="0"/>
                        </a:rPr>
                        <a:t>26</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0">
                <a:tc>
                  <a:txBody>
                    <a:bodyPr/>
                    <a:lstStyle/>
                    <a:p>
                      <a:pPr algn="l" fontAlgn="ctr"/>
                      <a:r>
                        <a:rPr lang="en-US" sz="1000" b="1" i="0" u="none" strike="noStrike" dirty="0">
                          <a:solidFill>
                            <a:srgbClr val="494A4A"/>
                          </a:solidFill>
                          <a:effectLst/>
                          <a:latin typeface="Calibri" panose="020F0502020204030204" pitchFamily="34" charset="0"/>
                        </a:rPr>
                        <a:t>Create a right-sized disaster recovery plan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0">
                <a:tc>
                  <a:txBody>
                    <a:bodyPr/>
                    <a:lstStyle/>
                    <a:p>
                      <a:pPr marL="0" algn="l" defTabSz="914400" rtl="0" eaLnBrk="1" fontAlgn="ctr" latinLnBrk="0" hangingPunct="1"/>
                      <a:r>
                        <a:rPr lang="en-US" sz="1000" b="1" i="0" u="none" strike="noStrike" kern="1200" dirty="0">
                          <a:solidFill>
                            <a:srgbClr val="494A4A"/>
                          </a:solidFill>
                          <a:effectLst/>
                          <a:latin typeface="Calibri" panose="020F0502020204030204" pitchFamily="34" charset="0"/>
                          <a:ea typeface="+mn-ea"/>
                          <a:cs typeface="+mn-cs"/>
                        </a:rPr>
                        <a:t>Update and improve role-based permissions and access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7901202"/>
                  </a:ext>
                </a:extLst>
              </a:tr>
              <a:tr h="0">
                <a:tc>
                  <a:txBody>
                    <a:bodyPr/>
                    <a:lstStyle/>
                    <a:p>
                      <a:pPr algn="l" fontAlgn="ctr"/>
                      <a:r>
                        <a:rPr lang="en-US" sz="1000" b="1" i="0" u="none" strike="noStrike" dirty="0">
                          <a:solidFill>
                            <a:srgbClr val="494A4A"/>
                          </a:solidFill>
                          <a:effectLst/>
                          <a:latin typeface="Calibri" panose="020F0502020204030204" pitchFamily="34" charset="0"/>
                        </a:rPr>
                        <a:t>Right-size and refresh printer fleet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70113686"/>
                  </a:ext>
                </a:extLst>
              </a:tr>
              <a:tr h="0">
                <a:tc>
                  <a:txBody>
                    <a:bodyPr/>
                    <a:lstStyle/>
                    <a:p>
                      <a:pPr algn="l" fontAlgn="ctr"/>
                      <a:r>
                        <a:rPr lang="en-US" sz="1000" b="1" i="0" u="none" strike="noStrike" dirty="0">
                          <a:solidFill>
                            <a:srgbClr val="494A4A"/>
                          </a:solidFill>
                          <a:effectLst/>
                          <a:latin typeface="Calibri" panose="020F0502020204030204" pitchFamily="34" charset="0"/>
                        </a:rPr>
                        <a:t>Implement security awareness and training program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16383386"/>
                  </a:ext>
                </a:extLst>
              </a:tr>
              <a:tr h="0">
                <a:tc>
                  <a:txBody>
                    <a:bodyPr/>
                    <a:lstStyle/>
                    <a:p>
                      <a:pPr algn="l" fontAlgn="ctr"/>
                      <a:r>
                        <a:rPr lang="en-US" sz="1000" b="1" i="0" u="none" strike="noStrike" dirty="0">
                          <a:solidFill>
                            <a:srgbClr val="494A4A"/>
                          </a:solidFill>
                          <a:effectLst/>
                          <a:latin typeface="Calibri" panose="020F0502020204030204" pitchFamily="34" charset="0"/>
                        </a:rPr>
                        <a:t>Select new advancement software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7073657"/>
                  </a:ext>
                </a:extLst>
              </a:tr>
              <a:tr h="0">
                <a:tc>
                  <a:txBody>
                    <a:bodyPr/>
                    <a:lstStyle/>
                    <a:p>
                      <a:pPr algn="l" fontAlgn="ctr"/>
                      <a:r>
                        <a:rPr lang="en-US" sz="1000" b="1" i="0" u="none" strike="noStrike" dirty="0">
                          <a:solidFill>
                            <a:srgbClr val="494A4A"/>
                          </a:solidFill>
                          <a:effectLst/>
                          <a:latin typeface="Calibri" panose="020F0502020204030204" pitchFamily="34" charset="0"/>
                        </a:rPr>
                        <a:t>_Implement new advancement software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65879516"/>
                  </a:ext>
                </a:extLst>
              </a:tr>
              <a:tr h="0">
                <a:tc>
                  <a:txBody>
                    <a:bodyPr/>
                    <a:lstStyle/>
                    <a:p>
                      <a:pPr algn="l" fontAlgn="ctr"/>
                      <a:r>
                        <a:rPr lang="en-US" sz="1000" b="1" i="0" u="none" strike="noStrike" dirty="0">
                          <a:solidFill>
                            <a:srgbClr val="494A4A"/>
                          </a:solidFill>
                          <a:effectLst/>
                          <a:latin typeface="Calibri" panose="020F0502020204030204" pitchFamily="34" charset="0"/>
                        </a:rPr>
                        <a:t>Optimize Slate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16537961"/>
                  </a:ext>
                </a:extLst>
              </a:tr>
              <a:tr h="111820">
                <a:tc>
                  <a:txBody>
                    <a:bodyPr/>
                    <a:lstStyle/>
                    <a:p>
                      <a:pPr algn="l" fontAlgn="ctr"/>
                      <a:r>
                        <a:rPr lang="en-US" sz="1000" b="0" i="0" u="none" strike="noStrike" dirty="0">
                          <a:solidFill>
                            <a:srgbClr val="494A4A"/>
                          </a:solidFill>
                          <a:effectLst/>
                          <a:latin typeface="Calibri" panose="020F0502020204030204" pitchFamily="34" charset="0"/>
                        </a:rPr>
                        <a:t>Improve IT spending and budgeting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17039988"/>
                  </a:ext>
                </a:extLst>
              </a:tr>
              <a:tr h="0">
                <a:tc>
                  <a:txBody>
                    <a:bodyPr/>
                    <a:lstStyle/>
                    <a:p>
                      <a:pPr algn="l" fontAlgn="ctr"/>
                      <a:r>
                        <a:rPr lang="en-US" sz="1000" b="0" i="0" u="none" strike="noStrike" dirty="0">
                          <a:solidFill>
                            <a:srgbClr val="494A4A"/>
                          </a:solidFill>
                          <a:effectLst/>
                          <a:latin typeface="Calibri" panose="020F0502020204030204" pitchFamily="34" charset="0"/>
                        </a:rPr>
                        <a:t>_Improve IT spending and budgeting (part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402813769"/>
                  </a:ext>
                </a:extLst>
              </a:tr>
              <a:tr h="0">
                <a:tc>
                  <a:txBody>
                    <a:bodyPr/>
                    <a:lstStyle/>
                    <a:p>
                      <a:pPr algn="l" fontAlgn="ctr"/>
                      <a:r>
                        <a:rPr lang="en-US" sz="1000" b="1" i="0" u="none" strike="noStrike" dirty="0">
                          <a:solidFill>
                            <a:srgbClr val="494A4A"/>
                          </a:solidFill>
                          <a:effectLst/>
                          <a:latin typeface="Calibri" panose="020F0502020204030204" pitchFamily="34" charset="0"/>
                        </a:rPr>
                        <a:t>Develop and implement ITS communications plan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9792743"/>
                  </a:ext>
                </a:extLst>
              </a:tr>
              <a:tr h="0">
                <a:tc>
                  <a:txBody>
                    <a:bodyPr/>
                    <a:lstStyle/>
                    <a:p>
                      <a:pPr algn="l" fontAlgn="ctr"/>
                      <a:r>
                        <a:rPr lang="en-US" sz="1000" b="0" i="0" u="none" strike="noStrike" dirty="0">
                          <a:solidFill>
                            <a:srgbClr val="494A4A"/>
                          </a:solidFill>
                          <a:effectLst/>
                          <a:latin typeface="Calibri" panose="020F0502020204030204" pitchFamily="34" charset="0"/>
                        </a:rPr>
                        <a:t>Inventory and retire SQR programs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20446724"/>
                  </a:ext>
                </a:extLst>
              </a:tr>
              <a:tr h="0">
                <a:tc>
                  <a:txBody>
                    <a:bodyPr/>
                    <a:lstStyle/>
                    <a:p>
                      <a:pPr algn="l" fontAlgn="ctr"/>
                      <a:r>
                        <a:rPr lang="en-US" sz="1000" b="0" i="0" u="none" strike="noStrike" dirty="0">
                          <a:solidFill>
                            <a:srgbClr val="494A4A"/>
                          </a:solidFill>
                          <a:effectLst/>
                          <a:latin typeface="Calibri" panose="020F0502020204030204" pitchFamily="34" charset="0"/>
                        </a:rPr>
                        <a:t>Deprecate decode in SQL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83409750"/>
                  </a:ext>
                </a:extLst>
              </a:tr>
              <a:tr h="0">
                <a:tc>
                  <a:txBody>
                    <a:bodyPr/>
                    <a:lstStyle/>
                    <a:p>
                      <a:pPr algn="l" fontAlgn="ctr"/>
                      <a:r>
                        <a:rPr lang="en-US" sz="1000" b="0" i="0" u="none" strike="noStrike" dirty="0">
                          <a:solidFill>
                            <a:srgbClr val="494A4A"/>
                          </a:solidFill>
                          <a:effectLst/>
                          <a:latin typeface="Calibri" panose="020F0502020204030204" pitchFamily="34" charset="0"/>
                        </a:rPr>
                        <a:t>Deprecate Oracle outer join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07899418"/>
                  </a:ext>
                </a:extLst>
              </a:tr>
              <a:tr h="0">
                <a:tc>
                  <a:txBody>
                    <a:bodyPr/>
                    <a:lstStyle/>
                    <a:p>
                      <a:pPr algn="l" fontAlgn="ctr"/>
                      <a:r>
                        <a:rPr lang="en-US" sz="1000" b="1" i="0" u="none" strike="noStrike" dirty="0">
                          <a:solidFill>
                            <a:srgbClr val="494A4A"/>
                          </a:solidFill>
                          <a:effectLst/>
                          <a:latin typeface="Calibri" panose="020F0502020204030204" pitchFamily="34" charset="0"/>
                        </a:rPr>
                        <a:t>Develop and implement user training program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17406990"/>
                  </a:ext>
                </a:extLst>
              </a:tr>
              <a:tr h="0">
                <a:tc>
                  <a:txBody>
                    <a:bodyPr/>
                    <a:lstStyle/>
                    <a:p>
                      <a:pPr algn="l" fontAlgn="ctr"/>
                      <a:r>
                        <a:rPr lang="en-US" sz="1000" b="1" i="0" u="none" strike="noStrike" dirty="0">
                          <a:solidFill>
                            <a:srgbClr val="494A4A"/>
                          </a:solidFill>
                          <a:effectLst/>
                          <a:latin typeface="Calibri" panose="020F0502020204030204" pitchFamily="34" charset="0"/>
                        </a:rPr>
                        <a:t>Build a business continuity plan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834864102"/>
                  </a:ext>
                </a:extLst>
              </a:tr>
              <a:tr h="0">
                <a:tc>
                  <a:txBody>
                    <a:bodyPr/>
                    <a:lstStyle/>
                    <a:p>
                      <a:pPr algn="l" fontAlgn="ctr"/>
                      <a:r>
                        <a:rPr lang="en-US" sz="1000" b="1" i="0" u="none" strike="noStrike" dirty="0">
                          <a:solidFill>
                            <a:srgbClr val="494A4A"/>
                          </a:solidFill>
                          <a:effectLst/>
                          <a:latin typeface="Calibri" panose="020F0502020204030204" pitchFamily="34" charset="0"/>
                        </a:rPr>
                        <a:t>Develop classroom technology plan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22036777"/>
                  </a:ext>
                </a:extLst>
              </a:tr>
              <a:tr h="0">
                <a:tc>
                  <a:txBody>
                    <a:bodyPr/>
                    <a:lstStyle/>
                    <a:p>
                      <a:pPr algn="l" fontAlgn="ctr"/>
                      <a:r>
                        <a:rPr lang="en-US" sz="1000" b="1" i="0" u="none" strike="noStrike" dirty="0">
                          <a:solidFill>
                            <a:srgbClr val="494A4A"/>
                          </a:solidFill>
                          <a:effectLst/>
                          <a:latin typeface="Calibri" panose="020F0502020204030204" pitchFamily="34" charset="0"/>
                        </a:rPr>
                        <a:t>Install upgraded backup Internet connection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353882227"/>
                  </a:ext>
                </a:extLst>
              </a:tr>
              <a:tr h="0">
                <a:tc>
                  <a:txBody>
                    <a:bodyPr/>
                    <a:lstStyle/>
                    <a:p>
                      <a:pPr algn="l" fontAlgn="ctr"/>
                      <a:r>
                        <a:rPr lang="en-US" sz="1000" b="1" i="0" u="none" strike="noStrike" dirty="0">
                          <a:solidFill>
                            <a:srgbClr val="494A4A"/>
                          </a:solidFill>
                          <a:effectLst/>
                          <a:latin typeface="Calibri" panose="020F0502020204030204" pitchFamily="34" charset="0"/>
                        </a:rPr>
                        <a:t>Design and implement ITS student worker program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7759466"/>
                  </a:ext>
                </a:extLst>
              </a:tr>
              <a:tr h="0">
                <a:tc>
                  <a:txBody>
                    <a:bodyPr/>
                    <a:lstStyle/>
                    <a:p>
                      <a:pPr marL="0" algn="l" defTabSz="914400" rtl="0" eaLnBrk="1" fontAlgn="ctr" latinLnBrk="0" hangingPunct="1"/>
                      <a:r>
                        <a:rPr lang="en-US" sz="1000" b="1" i="0" u="none" strike="noStrike" kern="1200" dirty="0">
                          <a:solidFill>
                            <a:srgbClr val="494A4A"/>
                          </a:solidFill>
                          <a:effectLst/>
                          <a:latin typeface="Calibri" panose="020F0502020204030204" pitchFamily="34" charset="0"/>
                          <a:ea typeface="+mn-ea"/>
                          <a:cs typeface="+mn-cs"/>
                        </a:rPr>
                        <a:t>…6 other projects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42215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EAF6-4B79-B856-A494-FBBC5C4F49D5}"/>
              </a:ext>
            </a:extLst>
          </p:cNvPr>
          <p:cNvSpPr>
            <a:spLocks noGrp="1"/>
          </p:cNvSpPr>
          <p:nvPr>
            <p:ph type="title"/>
          </p:nvPr>
        </p:nvSpPr>
        <p:spPr/>
        <p:txBody>
          <a:bodyPr/>
          <a:lstStyle/>
          <a:p>
            <a:r>
              <a:rPr lang="en-US" dirty="0"/>
              <a:t>Key Initiatives – IT Excellence</a:t>
            </a:r>
          </a:p>
        </p:txBody>
      </p:sp>
      <p:sp>
        <p:nvSpPr>
          <p:cNvPr id="37" name="Text Placeholder 36">
            <a:extLst>
              <a:ext uri="{FF2B5EF4-FFF2-40B4-BE49-F238E27FC236}">
                <a16:creationId xmlns:a16="http://schemas.microsoft.com/office/drawing/2014/main" id="{ACA73F7F-28F2-A87D-25DE-983CC90AA7FA}"/>
              </a:ext>
            </a:extLst>
          </p:cNvPr>
          <p:cNvSpPr>
            <a:spLocks noGrp="1"/>
          </p:cNvSpPr>
          <p:nvPr>
            <p:ph type="body" sz="quarter" idx="15"/>
          </p:nvPr>
        </p:nvSpPr>
        <p:spPr/>
        <p:txBody>
          <a:bodyPr/>
          <a:lstStyle/>
          <a:p>
            <a:r>
              <a:rPr lang="en-US" dirty="0"/>
              <a:t>Earlham College IT Strategy 24-25</a:t>
            </a:r>
          </a:p>
        </p:txBody>
      </p:sp>
      <p:sp>
        <p:nvSpPr>
          <p:cNvPr id="6" name="TextBox 5">
            <a:extLst>
              <a:ext uri="{FF2B5EF4-FFF2-40B4-BE49-F238E27FC236}">
                <a16:creationId xmlns:a16="http://schemas.microsoft.com/office/drawing/2014/main" id="{FC41FA3E-82A6-02F2-F814-0D8BBB73442E}"/>
              </a:ext>
            </a:extLst>
          </p:cNvPr>
          <p:cNvSpPr txBox="1"/>
          <p:nvPr/>
        </p:nvSpPr>
        <p:spPr>
          <a:xfrm>
            <a:off x="5170714" y="-805543"/>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sp>
        <p:nvSpPr>
          <p:cNvPr id="7" name="Arc 6">
            <a:extLst>
              <a:ext uri="{FF2B5EF4-FFF2-40B4-BE49-F238E27FC236}">
                <a16:creationId xmlns:a16="http://schemas.microsoft.com/office/drawing/2014/main" id="{69BBC3A9-3AB3-44CA-9667-30471B65951C}"/>
              </a:ext>
            </a:extLst>
          </p:cNvPr>
          <p:cNvSpPr/>
          <p:nvPr/>
        </p:nvSpPr>
        <p:spPr>
          <a:xfrm>
            <a:off x="1390650" y="2034667"/>
            <a:ext cx="3117850" cy="3117850"/>
          </a:xfrm>
          <a:prstGeom prst="arc">
            <a:avLst>
              <a:gd name="adj1" fmla="val 16200000"/>
              <a:gd name="adj2" fmla="val 5453292"/>
            </a:avLst>
          </a:prstGeom>
          <a:noFill/>
          <a:ln w="38100" cap="rnd" cmpd="sng" algn="ctr">
            <a:solidFill>
              <a:srgbClr val="FFFFFF">
                <a:lumMod val="85000"/>
              </a:srgbClr>
            </a:solidFill>
            <a:prstDash val="dash"/>
            <a:miter lim="800000"/>
          </a:ln>
          <a:effectLst/>
        </p:spPr>
        <p:txBody>
          <a:bodyPr anchor="ctr"/>
          <a:lstStyle/>
          <a:p>
            <a:pPr algn="ctr" defTabSz="685732" eaLnBrk="1" fontAlgn="auto" hangingPunct="1">
              <a:lnSpc>
                <a:spcPct val="110000"/>
              </a:lnSpc>
              <a:spcBef>
                <a:spcPts val="0"/>
              </a:spcBef>
              <a:spcAft>
                <a:spcPts val="0"/>
              </a:spcAft>
              <a:defRPr/>
            </a:pPr>
            <a:endParaRPr lang="en-US" sz="675" kern="0" dirty="0">
              <a:solidFill>
                <a:srgbClr val="494949"/>
              </a:solidFill>
              <a:latin typeface="Roboto Light" panose="02000000000000000000" pitchFamily="2" charset="0"/>
            </a:endParaRPr>
          </a:p>
        </p:txBody>
      </p:sp>
      <p:sp>
        <p:nvSpPr>
          <p:cNvPr id="8" name="Freeform 17">
            <a:extLst>
              <a:ext uri="{FF2B5EF4-FFF2-40B4-BE49-F238E27FC236}">
                <a16:creationId xmlns:a16="http://schemas.microsoft.com/office/drawing/2014/main" id="{0F623BB5-7708-B4BD-2BD5-5564E12134D8}"/>
              </a:ext>
            </a:extLst>
          </p:cNvPr>
          <p:cNvSpPr/>
          <p:nvPr/>
        </p:nvSpPr>
        <p:spPr>
          <a:xfrm>
            <a:off x="2941637" y="2231517"/>
            <a:ext cx="1362075" cy="2722563"/>
          </a:xfrm>
          <a:custGeom>
            <a:avLst/>
            <a:gdLst>
              <a:gd name="connsiteX0" fmla="*/ 0 w 4613275"/>
              <a:gd name="connsiteY0" fmla="*/ 0 h 9226550"/>
              <a:gd name="connsiteX1" fmla="*/ 4613275 w 4613275"/>
              <a:gd name="connsiteY1" fmla="*/ 4613275 h 9226550"/>
              <a:gd name="connsiteX2" fmla="*/ 0 w 4613275"/>
              <a:gd name="connsiteY2" fmla="*/ 9226550 h 9226550"/>
              <a:gd name="connsiteX3" fmla="*/ 0 w 4613275"/>
              <a:gd name="connsiteY3" fmla="*/ 8926779 h 9226550"/>
              <a:gd name="connsiteX4" fmla="*/ 4313504 w 4613275"/>
              <a:gd name="connsiteY4" fmla="*/ 4613275 h 9226550"/>
              <a:gd name="connsiteX5" fmla="*/ 0 w 4613275"/>
              <a:gd name="connsiteY5" fmla="*/ 299771 h 922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3275" h="9226550">
                <a:moveTo>
                  <a:pt x="0" y="0"/>
                </a:moveTo>
                <a:cubicBezTo>
                  <a:pt x="2547841" y="0"/>
                  <a:pt x="4613275" y="2065434"/>
                  <a:pt x="4613275" y="4613275"/>
                </a:cubicBezTo>
                <a:cubicBezTo>
                  <a:pt x="4613275" y="7161116"/>
                  <a:pt x="2547841" y="9226550"/>
                  <a:pt x="0" y="9226550"/>
                </a:cubicBezTo>
                <a:lnTo>
                  <a:pt x="0" y="8926779"/>
                </a:lnTo>
                <a:cubicBezTo>
                  <a:pt x="2382282" y="8926779"/>
                  <a:pt x="4313504" y="6995557"/>
                  <a:pt x="4313504" y="4613275"/>
                </a:cubicBezTo>
                <a:cubicBezTo>
                  <a:pt x="4313504" y="2230993"/>
                  <a:pt x="2382282" y="299771"/>
                  <a:pt x="0" y="299771"/>
                </a:cubicBezTo>
                <a:close/>
              </a:path>
            </a:pathLst>
          </a:custGeom>
          <a:solidFill>
            <a:srgbClr val="FFFFFF">
              <a:lumMod val="85000"/>
            </a:srgbClr>
          </a:solidFill>
          <a:ln w="12700" cap="flat" cmpd="sng" algn="ctr">
            <a:noFill/>
            <a:prstDash val="solid"/>
            <a:miter lim="800000"/>
          </a:ln>
          <a:effectLst/>
        </p:spPr>
        <p:txBody>
          <a:bodyPr anchor="ctr"/>
          <a:lstStyle/>
          <a:p>
            <a:pPr algn="ctr" defTabSz="685732" eaLnBrk="1" fontAlgn="auto" hangingPunct="1">
              <a:lnSpc>
                <a:spcPct val="110000"/>
              </a:lnSpc>
              <a:spcBef>
                <a:spcPts val="0"/>
              </a:spcBef>
              <a:spcAft>
                <a:spcPts val="0"/>
              </a:spcAft>
              <a:defRPr/>
            </a:pPr>
            <a:endParaRPr lang="en-US" sz="675" kern="0" dirty="0">
              <a:solidFill>
                <a:srgbClr val="494949"/>
              </a:solidFill>
              <a:latin typeface="Roboto Light" panose="02000000000000000000" pitchFamily="2" charset="0"/>
            </a:endParaRPr>
          </a:p>
        </p:txBody>
      </p:sp>
      <p:sp>
        <p:nvSpPr>
          <p:cNvPr id="9" name="TextBox 15">
            <a:extLst>
              <a:ext uri="{FF2B5EF4-FFF2-40B4-BE49-F238E27FC236}">
                <a16:creationId xmlns:a16="http://schemas.microsoft.com/office/drawing/2014/main" id="{E1662BA9-90F9-6844-A5E4-811D9A55D6A3}"/>
              </a:ext>
            </a:extLst>
          </p:cNvPr>
          <p:cNvSpPr txBox="1">
            <a:spLocks noChangeArrowheads="1"/>
          </p:cNvSpPr>
          <p:nvPr/>
        </p:nvSpPr>
        <p:spPr bwMode="auto">
          <a:xfrm>
            <a:off x="2209800" y="3096731"/>
            <a:ext cx="1952625" cy="79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n-US" altLang="en-US" sz="1600" b="1" dirty="0">
                <a:solidFill>
                  <a:srgbClr val="494A4A"/>
                </a:solidFill>
                <a:latin typeface="Montserrat" pitchFamily="2" charset="77"/>
                <a:ea typeface="League Spartan"/>
                <a:cs typeface="Poppins" pitchFamily="2" charset="77"/>
              </a:rPr>
              <a:t>Improve IT Operational Excellence</a:t>
            </a:r>
          </a:p>
        </p:txBody>
      </p:sp>
      <p:sp>
        <p:nvSpPr>
          <p:cNvPr id="10" name="Oval 9">
            <a:extLst>
              <a:ext uri="{FF2B5EF4-FFF2-40B4-BE49-F238E27FC236}">
                <a16:creationId xmlns:a16="http://schemas.microsoft.com/office/drawing/2014/main" id="{2455B66A-5DFA-22AA-9C93-CCC039EF382E}"/>
              </a:ext>
            </a:extLst>
          </p:cNvPr>
          <p:cNvSpPr>
            <a:spLocks noChangeAspect="1"/>
          </p:cNvSpPr>
          <p:nvPr/>
        </p:nvSpPr>
        <p:spPr>
          <a:xfrm>
            <a:off x="4162425" y="3422142"/>
            <a:ext cx="171450" cy="171450"/>
          </a:xfrm>
          <a:prstGeom prst="ellipse">
            <a:avLst/>
          </a:prstGeom>
          <a:solidFill>
            <a:schemeClr val="accent6">
              <a:lumMod val="75000"/>
            </a:schemeClr>
          </a:solidFill>
          <a:ln w="12700" cap="flat" cmpd="sng" algn="ctr">
            <a:noFill/>
            <a:prstDash val="solid"/>
            <a:miter lim="800000"/>
          </a:ln>
          <a:effectLst/>
        </p:spPr>
        <p:txBody>
          <a:bodyPr anchor="ctr"/>
          <a:lstStyle/>
          <a:p>
            <a:pPr algn="ctr" defTabSz="685732" eaLnBrk="1" fontAlgn="auto" hangingPunct="1">
              <a:lnSpc>
                <a:spcPct val="110000"/>
              </a:lnSpc>
              <a:spcBef>
                <a:spcPts val="0"/>
              </a:spcBef>
              <a:spcAft>
                <a:spcPts val="0"/>
              </a:spcAft>
              <a:defRPr/>
            </a:pPr>
            <a:endParaRPr lang="en-US" sz="675" kern="0" dirty="0">
              <a:solidFill>
                <a:srgbClr val="FFFFFF"/>
              </a:solidFill>
              <a:latin typeface="Roboto Light" panose="02000000000000000000" pitchFamily="2" charset="0"/>
            </a:endParaRPr>
          </a:p>
        </p:txBody>
      </p:sp>
      <p:graphicFrame>
        <p:nvGraphicFramePr>
          <p:cNvPr id="11" name="Table 77">
            <a:extLst>
              <a:ext uri="{FF2B5EF4-FFF2-40B4-BE49-F238E27FC236}">
                <a16:creationId xmlns:a16="http://schemas.microsoft.com/office/drawing/2014/main" id="{79444F5C-7A58-AF72-3AF0-7300874C3042}"/>
              </a:ext>
            </a:extLst>
          </p:cNvPr>
          <p:cNvGraphicFramePr>
            <a:graphicFrameLocks noGrp="1"/>
          </p:cNvGraphicFramePr>
          <p:nvPr>
            <p:extLst>
              <p:ext uri="{D42A27DB-BD31-4B8C-83A1-F6EECF244321}">
                <p14:modId xmlns:p14="http://schemas.microsoft.com/office/powerpoint/2010/main" val="634766082"/>
              </p:ext>
            </p:extLst>
          </p:nvPr>
        </p:nvGraphicFramePr>
        <p:xfrm>
          <a:off x="4779138" y="1580610"/>
          <a:ext cx="5791263" cy="4097528"/>
        </p:xfrm>
        <a:graphic>
          <a:graphicData uri="http://schemas.openxmlformats.org/drawingml/2006/table">
            <a:tbl>
              <a:tblPr firstRow="1" bandRow="1">
                <a:tableStyleId>{5C22544A-7EE6-4342-B048-85BDC9FD1C3A}</a:tableStyleId>
              </a:tblPr>
              <a:tblGrid>
                <a:gridCol w="5791263">
                  <a:extLst>
                    <a:ext uri="{9D8B030D-6E8A-4147-A177-3AD203B41FA5}">
                      <a16:colId xmlns:a16="http://schemas.microsoft.com/office/drawing/2014/main" val="20000"/>
                    </a:ext>
                  </a:extLst>
                </a:gridCol>
              </a:tblGrid>
              <a:tr h="4097528">
                <a:tc>
                  <a:txBody>
                    <a:bodyPr/>
                    <a:lstStyle/>
                    <a:p>
                      <a:pPr marL="171450" indent="-171450">
                        <a:buFont typeface="Wingdings" panose="05000000000000000000" pitchFamily="2" charset="2"/>
                        <a:buChar char="ü"/>
                      </a:pPr>
                      <a:r>
                        <a:rPr lang="en-CA" sz="1200" b="1" dirty="0">
                          <a:solidFill>
                            <a:schemeClr val="accent6">
                              <a:lumMod val="75000"/>
                            </a:schemeClr>
                          </a:solidFill>
                          <a:effectLst/>
                          <a:latin typeface="+mn-lt"/>
                          <a:ea typeface="+mn-ea"/>
                          <a:cs typeface="+mn-cs"/>
                        </a:rPr>
                        <a:t>Develop and implement IT asset management strategy</a:t>
                      </a:r>
                    </a:p>
                    <a:p>
                      <a:pPr marL="171450" indent="-171450">
                        <a:buFont typeface="Wingdings" panose="05000000000000000000" pitchFamily="2" charset="2"/>
                        <a:buChar char="ü"/>
                      </a:pPr>
                      <a:r>
                        <a:rPr lang="en-CA" sz="1200" b="1" dirty="0">
                          <a:solidFill>
                            <a:schemeClr val="accent6">
                              <a:lumMod val="75000"/>
                            </a:schemeClr>
                          </a:solidFill>
                          <a:effectLst/>
                          <a:latin typeface="+mn-lt"/>
                          <a:ea typeface="+mn-ea"/>
                          <a:cs typeface="+mn-cs"/>
                        </a:rPr>
                        <a:t>Implement new cloud-based email filter</a:t>
                      </a:r>
                    </a:p>
                    <a:p>
                      <a:pPr marL="171450" indent="-171450">
                        <a:buFont typeface="Wingdings" panose="05000000000000000000" pitchFamily="2" charset="2"/>
                        <a:buChar char="ü"/>
                      </a:pPr>
                      <a:r>
                        <a:rPr lang="en-CA" sz="1200" b="1" dirty="0">
                          <a:solidFill>
                            <a:schemeClr val="accent6">
                              <a:lumMod val="75000"/>
                            </a:schemeClr>
                          </a:solidFill>
                          <a:effectLst/>
                          <a:latin typeface="+mn-lt"/>
                          <a:ea typeface="+mn-ea"/>
                          <a:cs typeface="+mn-cs"/>
                        </a:rPr>
                        <a:t>Establish software implementation standards and playbook</a:t>
                      </a:r>
                    </a:p>
                    <a:p>
                      <a:pPr marL="171450" indent="-171450">
                        <a:buFont typeface="Wingdings" panose="05000000000000000000" pitchFamily="2" charset="2"/>
                        <a:buChar char="ü"/>
                      </a:pPr>
                      <a:r>
                        <a:rPr lang="en-CA" sz="1200" b="1" dirty="0">
                          <a:solidFill>
                            <a:schemeClr val="accent6">
                              <a:lumMod val="75000"/>
                            </a:schemeClr>
                          </a:solidFill>
                          <a:effectLst/>
                          <a:latin typeface="+mn-lt"/>
                          <a:ea typeface="+mn-ea"/>
                          <a:cs typeface="+mn-cs"/>
                        </a:rPr>
                        <a:t>Review and update service desk processes</a:t>
                      </a:r>
                    </a:p>
                    <a:p>
                      <a:pPr marL="171450" indent="-171450">
                        <a:buFont typeface="Wingdings" panose="05000000000000000000" pitchFamily="2" charset="2"/>
                        <a:buChar char="ü"/>
                      </a:pPr>
                      <a:r>
                        <a:rPr lang="en-CA" sz="1200" b="1" dirty="0">
                          <a:solidFill>
                            <a:schemeClr val="accent6">
                              <a:lumMod val="75000"/>
                            </a:schemeClr>
                          </a:solidFill>
                          <a:effectLst/>
                          <a:latin typeface="+mn-lt"/>
                          <a:ea typeface="+mn-ea"/>
                          <a:cs typeface="+mn-cs"/>
                        </a:rPr>
                        <a:t>Build a software catalog</a:t>
                      </a:r>
                    </a:p>
                    <a:p>
                      <a:pPr marL="171450" indent="-171450">
                        <a:buFont typeface="Wingdings" panose="05000000000000000000" pitchFamily="2" charset="2"/>
                        <a:buChar char="ü"/>
                      </a:pPr>
                      <a:r>
                        <a:rPr lang="en-CA" sz="1200" b="1" dirty="0">
                          <a:solidFill>
                            <a:schemeClr val="accent6">
                              <a:lumMod val="75000"/>
                            </a:schemeClr>
                          </a:solidFill>
                          <a:effectLst/>
                          <a:latin typeface="+mn-lt"/>
                          <a:ea typeface="+mn-ea"/>
                          <a:cs typeface="+mn-cs"/>
                        </a:rPr>
                        <a:t>Build an information security strategy</a:t>
                      </a:r>
                    </a:p>
                    <a:p>
                      <a:pPr marL="171450" indent="-171450">
                        <a:buFont typeface="Wingdings" panose="05000000000000000000" pitchFamily="2" charset="2"/>
                        <a:buChar char="ü"/>
                      </a:pPr>
                      <a:r>
                        <a:rPr lang="en-CA" sz="1200" b="1" dirty="0">
                          <a:solidFill>
                            <a:schemeClr val="accent6">
                              <a:lumMod val="75000"/>
                            </a:schemeClr>
                          </a:solidFill>
                          <a:effectLst/>
                          <a:latin typeface="+mn-lt"/>
                          <a:ea typeface="+mn-ea"/>
                          <a:cs typeface="+mn-cs"/>
                        </a:rPr>
                        <a:t>Complete network infrastructure redesign</a:t>
                      </a:r>
                    </a:p>
                    <a:p>
                      <a:pPr marL="171450" indent="-171450">
                        <a:buFont typeface="Wingdings" panose="05000000000000000000" pitchFamily="2" charset="2"/>
                        <a:buChar char="ü"/>
                      </a:pPr>
                      <a:r>
                        <a:rPr lang="en-CA" sz="1200" b="1" dirty="0">
                          <a:solidFill>
                            <a:schemeClr val="accent6">
                              <a:lumMod val="75000"/>
                            </a:schemeClr>
                          </a:solidFill>
                          <a:effectLst/>
                          <a:latin typeface="+mn-lt"/>
                          <a:ea typeface="+mn-ea"/>
                          <a:cs typeface="+mn-cs"/>
                        </a:rPr>
                        <a:t>Fully implement Intune/</a:t>
                      </a:r>
                      <a:r>
                        <a:rPr lang="en-CA" sz="1200" b="1" dirty="0" err="1">
                          <a:solidFill>
                            <a:schemeClr val="accent6">
                              <a:lumMod val="75000"/>
                            </a:schemeClr>
                          </a:solidFill>
                          <a:effectLst/>
                          <a:latin typeface="+mn-lt"/>
                          <a:ea typeface="+mn-ea"/>
                          <a:cs typeface="+mn-cs"/>
                        </a:rPr>
                        <a:t>AutoPilot</a:t>
                      </a:r>
                      <a:r>
                        <a:rPr lang="en-CA" sz="1200" b="1" dirty="0">
                          <a:solidFill>
                            <a:schemeClr val="accent6">
                              <a:lumMod val="75000"/>
                            </a:schemeClr>
                          </a:solidFill>
                          <a:effectLst/>
                          <a:latin typeface="+mn-lt"/>
                          <a:ea typeface="+mn-ea"/>
                          <a:cs typeface="+mn-cs"/>
                        </a:rPr>
                        <a:t> and </a:t>
                      </a:r>
                      <a:r>
                        <a:rPr lang="en-CA" sz="1200" b="1" dirty="0" err="1">
                          <a:solidFill>
                            <a:schemeClr val="accent6">
                              <a:lumMod val="75000"/>
                            </a:schemeClr>
                          </a:solidFill>
                          <a:effectLst/>
                          <a:latin typeface="+mn-lt"/>
                          <a:ea typeface="+mn-ea"/>
                          <a:cs typeface="+mn-cs"/>
                        </a:rPr>
                        <a:t>Jamf</a:t>
                      </a:r>
                      <a:r>
                        <a:rPr lang="en-CA" sz="1200" b="1" dirty="0">
                          <a:solidFill>
                            <a:schemeClr val="accent6">
                              <a:lumMod val="75000"/>
                            </a:schemeClr>
                          </a:solidFill>
                          <a:effectLst/>
                          <a:latin typeface="+mn-lt"/>
                          <a:ea typeface="+mn-ea"/>
                          <a:cs typeface="+mn-cs"/>
                        </a:rPr>
                        <a:t> Connect</a:t>
                      </a:r>
                    </a:p>
                    <a:p>
                      <a:pPr marL="171450" indent="-171450">
                        <a:buFont typeface="Wingdings" panose="05000000000000000000" pitchFamily="2" charset="2"/>
                        <a:buChar char="ü"/>
                      </a:pPr>
                      <a:r>
                        <a:rPr lang="en-CA" sz="1200" b="1" dirty="0">
                          <a:solidFill>
                            <a:schemeClr val="accent6">
                              <a:lumMod val="75000"/>
                            </a:schemeClr>
                          </a:solidFill>
                          <a:effectLst/>
                          <a:latin typeface="+mn-lt"/>
                          <a:ea typeface="+mn-ea"/>
                          <a:cs typeface="+mn-cs"/>
                        </a:rPr>
                        <a:t>Deploy Windows 11</a:t>
                      </a:r>
                    </a:p>
                    <a:p>
                      <a:pPr marL="171450" indent="-171450">
                        <a:buFont typeface="Wingdings" panose="05000000000000000000" pitchFamily="2" charset="2"/>
                        <a:buChar char="ü"/>
                      </a:pPr>
                      <a:r>
                        <a:rPr lang="en-CA" sz="1200" b="1" dirty="0">
                          <a:solidFill>
                            <a:schemeClr val="accent6">
                              <a:lumMod val="75000"/>
                            </a:schemeClr>
                          </a:solidFill>
                          <a:effectLst/>
                          <a:latin typeface="+mn-lt"/>
                          <a:ea typeface="+mn-ea"/>
                          <a:cs typeface="+mn-cs"/>
                        </a:rPr>
                        <a:t>Select new service desk software</a:t>
                      </a:r>
                    </a:p>
                    <a:p>
                      <a:pPr marL="171450" indent="-171450">
                        <a:buFont typeface="Wingdings" panose="05000000000000000000" pitchFamily="2" charset="2"/>
                        <a:buChar char="ü"/>
                      </a:pPr>
                      <a:r>
                        <a:rPr lang="en-CA" sz="1200" b="1" dirty="0">
                          <a:solidFill>
                            <a:schemeClr val="accent6">
                              <a:lumMod val="75000"/>
                            </a:schemeClr>
                          </a:solidFill>
                          <a:effectLst/>
                          <a:latin typeface="+mn-lt"/>
                          <a:ea typeface="+mn-ea"/>
                          <a:cs typeface="+mn-cs"/>
                        </a:rPr>
                        <a:t>Implement new service desk software</a:t>
                      </a:r>
                    </a:p>
                    <a:p>
                      <a:pPr marL="171450" indent="-171450">
                        <a:buFont typeface="Wingdings" panose="05000000000000000000" pitchFamily="2" charset="2"/>
                        <a:buChar char="ü"/>
                      </a:pPr>
                      <a:r>
                        <a:rPr lang="en-CA" sz="1200" b="1" dirty="0">
                          <a:solidFill>
                            <a:schemeClr val="accent6">
                              <a:lumMod val="75000"/>
                            </a:schemeClr>
                          </a:solidFill>
                          <a:effectLst/>
                          <a:latin typeface="+mn-lt"/>
                          <a:ea typeface="+mn-ea"/>
                          <a:cs typeface="+mn-cs"/>
                        </a:rPr>
                        <a:t>Develop effective IT project management processes</a:t>
                      </a:r>
                    </a:p>
                    <a:p>
                      <a:pPr marL="171450" indent="-171450">
                        <a:buFont typeface="Wingdings" panose="05000000000000000000" pitchFamily="2" charset="2"/>
                        <a:buChar char="ü"/>
                      </a:pPr>
                      <a:r>
                        <a:rPr lang="en-CA" sz="1200" b="1" dirty="0">
                          <a:solidFill>
                            <a:schemeClr val="accent6">
                              <a:lumMod val="75000"/>
                            </a:schemeClr>
                          </a:solidFill>
                          <a:effectLst/>
                          <a:latin typeface="+mn-lt"/>
                          <a:ea typeface="+mn-ea"/>
                          <a:cs typeface="+mn-cs"/>
                        </a:rPr>
                        <a:t>Upgrade/retire services running Microsoft Server Operating System 2012</a:t>
                      </a:r>
                    </a:p>
                    <a:p>
                      <a:pPr marL="171450" indent="-171450">
                        <a:buFont typeface="Wingdings" panose="05000000000000000000" pitchFamily="2" charset="2"/>
                        <a:buChar char="ü"/>
                      </a:pPr>
                      <a:r>
                        <a:rPr lang="en-CA" sz="1200" b="1" dirty="0">
                          <a:solidFill>
                            <a:schemeClr val="accent6">
                              <a:lumMod val="75000"/>
                            </a:schemeClr>
                          </a:solidFill>
                          <a:effectLst/>
                          <a:latin typeface="+mn-lt"/>
                          <a:ea typeface="+mn-ea"/>
                          <a:cs typeface="+mn-cs"/>
                        </a:rPr>
                        <a:t>Retire old “ECS” domain</a:t>
                      </a:r>
                    </a:p>
                    <a:p>
                      <a:pPr marL="171450" indent="-171450">
                        <a:buFont typeface="Wingdings" panose="05000000000000000000" pitchFamily="2" charset="2"/>
                        <a:buChar char="ü"/>
                      </a:pPr>
                      <a:r>
                        <a:rPr lang="en-CA" sz="1200" b="1" dirty="0">
                          <a:solidFill>
                            <a:schemeClr val="accent6">
                              <a:lumMod val="75000"/>
                            </a:schemeClr>
                          </a:solidFill>
                          <a:effectLst/>
                          <a:latin typeface="+mn-lt"/>
                          <a:ea typeface="+mn-ea"/>
                          <a:cs typeface="+mn-cs"/>
                        </a:rPr>
                        <a:t>Establish security governance &amp; management</a:t>
                      </a:r>
                    </a:p>
                    <a:p>
                      <a:pPr marL="171450" indent="-171450">
                        <a:buFont typeface="Wingdings" panose="05000000000000000000" pitchFamily="2" charset="2"/>
                        <a:buChar char="ü"/>
                      </a:pPr>
                      <a:r>
                        <a:rPr lang="en-CA" sz="1200" b="1" dirty="0">
                          <a:solidFill>
                            <a:schemeClr val="accent6">
                              <a:lumMod val="75000"/>
                            </a:schemeClr>
                          </a:solidFill>
                          <a:effectLst/>
                          <a:latin typeface="+mn-lt"/>
                          <a:ea typeface="+mn-ea"/>
                          <a:cs typeface="+mn-cs"/>
                        </a:rPr>
                        <a:t>Fine tune service desk processes</a:t>
                      </a:r>
                    </a:p>
                    <a:p>
                      <a:pPr marL="171450" indent="-171450">
                        <a:buFont typeface="Wingdings" panose="05000000000000000000" pitchFamily="2" charset="2"/>
                        <a:buChar char="ü"/>
                      </a:pPr>
                      <a:r>
                        <a:rPr lang="en-CA" sz="1200" b="1" dirty="0">
                          <a:solidFill>
                            <a:schemeClr val="accent6">
                              <a:lumMod val="75000"/>
                            </a:schemeClr>
                          </a:solidFill>
                          <a:effectLst/>
                          <a:latin typeface="+mn-lt"/>
                          <a:ea typeface="+mn-ea"/>
                          <a:cs typeface="+mn-cs"/>
                        </a:rPr>
                        <a:t>Upgrade/retire servers running CentOS 7.x</a:t>
                      </a:r>
                    </a:p>
                    <a:p>
                      <a:pPr marL="171450" indent="-171450">
                        <a:buFont typeface="Wingdings" panose="05000000000000000000" pitchFamily="2" charset="2"/>
                        <a:buChar char="ü"/>
                      </a:pPr>
                      <a:r>
                        <a:rPr lang="en-CA" sz="1200" b="1" dirty="0">
                          <a:solidFill>
                            <a:schemeClr val="accent6">
                              <a:lumMod val="75000"/>
                            </a:schemeClr>
                          </a:solidFill>
                          <a:effectLst/>
                          <a:latin typeface="+mn-lt"/>
                          <a:ea typeface="+mn-ea"/>
                          <a:cs typeface="+mn-cs"/>
                        </a:rPr>
                        <a:t>Improve internal IT controls and protocols</a:t>
                      </a:r>
                    </a:p>
                    <a:p>
                      <a:pPr marL="171450" indent="-171450">
                        <a:buFont typeface="Wingdings" panose="05000000000000000000" pitchFamily="2" charset="2"/>
                        <a:buChar char="ü"/>
                      </a:pPr>
                      <a:r>
                        <a:rPr lang="en-CA" sz="1200" b="1" dirty="0">
                          <a:solidFill>
                            <a:schemeClr val="accent6">
                              <a:lumMod val="75000"/>
                            </a:schemeClr>
                          </a:solidFill>
                          <a:effectLst/>
                          <a:latin typeface="+mn-lt"/>
                          <a:ea typeface="+mn-ea"/>
                          <a:cs typeface="+mn-cs"/>
                        </a:rPr>
                        <a:t>Select and implement vulnerability scanning software</a:t>
                      </a:r>
                    </a:p>
                    <a:p>
                      <a:pPr marL="171450" indent="-171450">
                        <a:buFont typeface="Wingdings" panose="05000000000000000000" pitchFamily="2" charset="2"/>
                        <a:buChar char="ü"/>
                      </a:pPr>
                      <a:r>
                        <a:rPr lang="en-CA" sz="1200" b="1" dirty="0">
                          <a:solidFill>
                            <a:schemeClr val="accent6">
                              <a:lumMod val="75000"/>
                            </a:schemeClr>
                          </a:solidFill>
                          <a:effectLst/>
                          <a:latin typeface="+mn-lt"/>
                          <a:ea typeface="+mn-ea"/>
                          <a:cs typeface="+mn-cs"/>
                        </a:rPr>
                        <a:t>Standardize personal computer operating system environment</a:t>
                      </a:r>
                    </a:p>
                    <a:p>
                      <a:pPr marL="171450" indent="-171450">
                        <a:buFont typeface="Wingdings" panose="05000000000000000000" pitchFamily="2" charset="2"/>
                        <a:buChar char="ü"/>
                      </a:pPr>
                      <a:r>
                        <a:rPr lang="en-CA" sz="1200" b="1" dirty="0">
                          <a:solidFill>
                            <a:schemeClr val="accent6">
                              <a:lumMod val="75000"/>
                            </a:schemeClr>
                          </a:solidFill>
                          <a:effectLst/>
                          <a:latin typeface="+mn-lt"/>
                          <a:ea typeface="+mn-ea"/>
                          <a:cs typeface="+mn-cs"/>
                        </a:rPr>
                        <a:t>Review &amp; improve IT policies</a:t>
                      </a:r>
                    </a:p>
                    <a:p>
                      <a:pPr marL="171450" indent="-171450">
                        <a:buFont typeface="Wingdings" panose="05000000000000000000" pitchFamily="2" charset="2"/>
                        <a:buChar char="ü"/>
                      </a:pPr>
                      <a:r>
                        <a:rPr lang="en-CA" sz="1200" b="1" dirty="0">
                          <a:solidFill>
                            <a:schemeClr val="accent6">
                              <a:lumMod val="75000"/>
                            </a:schemeClr>
                          </a:solidFill>
                          <a:effectLst/>
                          <a:latin typeface="+mn-lt"/>
                          <a:ea typeface="+mn-ea"/>
                          <a:cs typeface="+mn-cs"/>
                        </a:rPr>
                        <a:t>Standardize server operating systems</a:t>
                      </a:r>
                    </a:p>
                  </a:txBody>
                  <a:tcPr marL="7142" marR="7142" marT="71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Oval 11">
            <a:extLst>
              <a:ext uri="{FF2B5EF4-FFF2-40B4-BE49-F238E27FC236}">
                <a16:creationId xmlns:a16="http://schemas.microsoft.com/office/drawing/2014/main" id="{44603E97-3AF5-DF17-3FF9-EC2831CAC7F5}"/>
              </a:ext>
            </a:extLst>
          </p:cNvPr>
          <p:cNvSpPr/>
          <p:nvPr/>
        </p:nvSpPr>
        <p:spPr>
          <a:xfrm>
            <a:off x="1621599" y="3125090"/>
            <a:ext cx="703325" cy="703832"/>
          </a:xfrm>
          <a:prstGeom prst="ellipse">
            <a:avLst/>
          </a:prstGeom>
          <a:solidFill>
            <a:schemeClr val="accent6">
              <a:lumMod val="75000"/>
            </a:schemeClr>
          </a:solidFill>
          <a:ln w="12700" cap="flat" cmpd="sng" algn="ctr">
            <a:noFill/>
            <a:prstDash val="solid"/>
            <a:miter lim="800000"/>
          </a:ln>
          <a:effectLst/>
        </p:spPr>
        <p:txBody>
          <a:bodyPr anchor="ctr"/>
          <a:lstStyle/>
          <a:p>
            <a:pPr algn="ctr" defTabSz="685732" eaLnBrk="1" fontAlgn="auto" hangingPunct="1">
              <a:lnSpc>
                <a:spcPct val="110000"/>
              </a:lnSpc>
              <a:spcBef>
                <a:spcPts val="0"/>
              </a:spcBef>
              <a:spcAft>
                <a:spcPts val="0"/>
              </a:spcAft>
              <a:defRPr/>
            </a:pPr>
            <a:endParaRPr lang="en-US" sz="675" kern="0" dirty="0">
              <a:solidFill>
                <a:srgbClr val="FFFFFF"/>
              </a:solidFill>
              <a:latin typeface="Roboto Light" panose="02000000000000000000" pitchFamily="2" charset="0"/>
            </a:endParaRPr>
          </a:p>
        </p:txBody>
      </p:sp>
      <p:sp>
        <p:nvSpPr>
          <p:cNvPr id="13" name="TextBox 12">
            <a:extLst>
              <a:ext uri="{FF2B5EF4-FFF2-40B4-BE49-F238E27FC236}">
                <a16:creationId xmlns:a16="http://schemas.microsoft.com/office/drawing/2014/main" id="{5E034D02-3889-8BF0-D8CE-91D89E13A04E}"/>
              </a:ext>
            </a:extLst>
          </p:cNvPr>
          <p:cNvSpPr txBox="1"/>
          <p:nvPr/>
        </p:nvSpPr>
        <p:spPr>
          <a:xfrm>
            <a:off x="1790098" y="3205714"/>
            <a:ext cx="367409" cy="542584"/>
          </a:xfrm>
          <a:prstGeom prst="rect">
            <a:avLst/>
          </a:prstGeom>
          <a:solidFill>
            <a:schemeClr val="accent6">
              <a:lumMod val="75000"/>
            </a:schemeClr>
          </a:solidFill>
        </p:spPr>
        <p:txBody>
          <a:bodyPr wrap="none" anchor="ctr">
            <a:spAutoFit/>
          </a:bodyPr>
          <a:lstStyle/>
          <a:p>
            <a:pPr algn="ctr" defTabSz="415828" eaLnBrk="1" fontAlgn="auto" hangingPunct="1">
              <a:lnSpc>
                <a:spcPct val="110000"/>
              </a:lnSpc>
              <a:spcBef>
                <a:spcPts val="0"/>
              </a:spcBef>
              <a:spcAft>
                <a:spcPts val="0"/>
              </a:spcAft>
              <a:defRPr/>
            </a:pPr>
            <a:r>
              <a:rPr lang="en-US" sz="2800" b="1" dirty="0">
                <a:solidFill>
                  <a:srgbClr val="FFFFFF"/>
                </a:solidFill>
                <a:latin typeface="Exo" panose="02000503000000000000" pitchFamily="2" charset="77"/>
                <a:cs typeface="Poppins" pitchFamily="2" charset="77"/>
              </a:rPr>
              <a:t>2</a:t>
            </a:r>
          </a:p>
        </p:txBody>
      </p:sp>
    </p:spTree>
    <p:extLst>
      <p:ext uri="{BB962C8B-B14F-4D97-AF65-F5344CB8AC3E}">
        <p14:creationId xmlns:p14="http://schemas.microsoft.com/office/powerpoint/2010/main" val="1698082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EAF6-4B79-B856-A494-FBBC5C4F49D5}"/>
              </a:ext>
            </a:extLst>
          </p:cNvPr>
          <p:cNvSpPr>
            <a:spLocks noGrp="1"/>
          </p:cNvSpPr>
          <p:nvPr>
            <p:ph type="title"/>
          </p:nvPr>
        </p:nvSpPr>
        <p:spPr/>
        <p:txBody>
          <a:bodyPr/>
          <a:lstStyle/>
          <a:p>
            <a:r>
              <a:rPr lang="en-US" dirty="0"/>
              <a:t>Key Initiative Roadmap – IT Excellence</a:t>
            </a:r>
          </a:p>
        </p:txBody>
      </p:sp>
      <p:sp>
        <p:nvSpPr>
          <p:cNvPr id="37" name="Text Placeholder 36">
            <a:extLst>
              <a:ext uri="{FF2B5EF4-FFF2-40B4-BE49-F238E27FC236}">
                <a16:creationId xmlns:a16="http://schemas.microsoft.com/office/drawing/2014/main" id="{ACA73F7F-28F2-A87D-25DE-983CC90AA7FA}"/>
              </a:ext>
            </a:extLst>
          </p:cNvPr>
          <p:cNvSpPr>
            <a:spLocks noGrp="1"/>
          </p:cNvSpPr>
          <p:nvPr>
            <p:ph type="body" sz="quarter" idx="15"/>
          </p:nvPr>
        </p:nvSpPr>
        <p:spPr/>
        <p:txBody>
          <a:bodyPr/>
          <a:lstStyle/>
          <a:p>
            <a:r>
              <a:rPr lang="en-US" dirty="0"/>
              <a:t>Earlham College IT Strategy 24-25</a:t>
            </a:r>
          </a:p>
        </p:txBody>
      </p:sp>
      <p:sp>
        <p:nvSpPr>
          <p:cNvPr id="6" name="TextBox 5">
            <a:extLst>
              <a:ext uri="{FF2B5EF4-FFF2-40B4-BE49-F238E27FC236}">
                <a16:creationId xmlns:a16="http://schemas.microsoft.com/office/drawing/2014/main" id="{FC41FA3E-82A6-02F2-F814-0D8BBB73442E}"/>
              </a:ext>
            </a:extLst>
          </p:cNvPr>
          <p:cNvSpPr txBox="1"/>
          <p:nvPr/>
        </p:nvSpPr>
        <p:spPr>
          <a:xfrm>
            <a:off x="5170714" y="-805543"/>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graphicFrame>
        <p:nvGraphicFramePr>
          <p:cNvPr id="3" name="Table 2">
            <a:extLst>
              <a:ext uri="{FF2B5EF4-FFF2-40B4-BE49-F238E27FC236}">
                <a16:creationId xmlns:a16="http://schemas.microsoft.com/office/drawing/2014/main" id="{DBF326C5-FB06-3177-0C88-00FFA525D7B6}"/>
              </a:ext>
            </a:extLst>
          </p:cNvPr>
          <p:cNvGraphicFramePr>
            <a:graphicFrameLocks noGrp="1"/>
          </p:cNvGraphicFramePr>
          <p:nvPr>
            <p:extLst>
              <p:ext uri="{D42A27DB-BD31-4B8C-83A1-F6EECF244321}">
                <p14:modId xmlns:p14="http://schemas.microsoft.com/office/powerpoint/2010/main" val="1831437397"/>
              </p:ext>
            </p:extLst>
          </p:nvPr>
        </p:nvGraphicFramePr>
        <p:xfrm>
          <a:off x="1397801" y="1452880"/>
          <a:ext cx="8082909" cy="4523218"/>
        </p:xfrm>
        <a:graphic>
          <a:graphicData uri="http://schemas.openxmlformats.org/drawingml/2006/table">
            <a:tbl>
              <a:tblPr firstRow="1"/>
              <a:tblGrid>
                <a:gridCol w="5252589">
                  <a:extLst>
                    <a:ext uri="{9D8B030D-6E8A-4147-A177-3AD203B41FA5}">
                      <a16:colId xmlns:a16="http://schemas.microsoft.com/office/drawing/2014/main" val="20000"/>
                    </a:ext>
                  </a:extLst>
                </a:gridCol>
                <a:gridCol w="353790">
                  <a:extLst>
                    <a:ext uri="{9D8B030D-6E8A-4147-A177-3AD203B41FA5}">
                      <a16:colId xmlns:a16="http://schemas.microsoft.com/office/drawing/2014/main" val="20002"/>
                    </a:ext>
                  </a:extLst>
                </a:gridCol>
                <a:gridCol w="353790">
                  <a:extLst>
                    <a:ext uri="{9D8B030D-6E8A-4147-A177-3AD203B41FA5}">
                      <a16:colId xmlns:a16="http://schemas.microsoft.com/office/drawing/2014/main" val="20003"/>
                    </a:ext>
                  </a:extLst>
                </a:gridCol>
                <a:gridCol w="353790">
                  <a:extLst>
                    <a:ext uri="{9D8B030D-6E8A-4147-A177-3AD203B41FA5}">
                      <a16:colId xmlns:a16="http://schemas.microsoft.com/office/drawing/2014/main" val="20004"/>
                    </a:ext>
                  </a:extLst>
                </a:gridCol>
                <a:gridCol w="353790">
                  <a:extLst>
                    <a:ext uri="{9D8B030D-6E8A-4147-A177-3AD203B41FA5}">
                      <a16:colId xmlns:a16="http://schemas.microsoft.com/office/drawing/2014/main" val="20005"/>
                    </a:ext>
                  </a:extLst>
                </a:gridCol>
                <a:gridCol w="353790">
                  <a:extLst>
                    <a:ext uri="{9D8B030D-6E8A-4147-A177-3AD203B41FA5}">
                      <a16:colId xmlns:a16="http://schemas.microsoft.com/office/drawing/2014/main" val="20006"/>
                    </a:ext>
                  </a:extLst>
                </a:gridCol>
                <a:gridCol w="353790">
                  <a:extLst>
                    <a:ext uri="{9D8B030D-6E8A-4147-A177-3AD203B41FA5}">
                      <a16:colId xmlns:a16="http://schemas.microsoft.com/office/drawing/2014/main" val="20007"/>
                    </a:ext>
                  </a:extLst>
                </a:gridCol>
                <a:gridCol w="353790">
                  <a:extLst>
                    <a:ext uri="{9D8B030D-6E8A-4147-A177-3AD203B41FA5}">
                      <a16:colId xmlns:a16="http://schemas.microsoft.com/office/drawing/2014/main" val="20008"/>
                    </a:ext>
                  </a:extLst>
                </a:gridCol>
                <a:gridCol w="353790">
                  <a:extLst>
                    <a:ext uri="{9D8B030D-6E8A-4147-A177-3AD203B41FA5}">
                      <a16:colId xmlns:a16="http://schemas.microsoft.com/office/drawing/2014/main" val="20009"/>
                    </a:ext>
                  </a:extLst>
                </a:gridCol>
              </a:tblGrid>
              <a:tr h="281996">
                <a:tc>
                  <a:txBody>
                    <a:bodyPr/>
                    <a:lstStyle/>
                    <a:p>
                      <a:pPr algn="ctr"/>
                      <a:r>
                        <a:rPr lang="en-US" sz="1050" b="1" kern="1200" dirty="0">
                          <a:solidFill>
                            <a:srgbClr val="FFFFFF"/>
                          </a:solidFill>
                          <a:latin typeface="Montserrat SemiBold" panose="00000700000000000000" pitchFamily="2" charset="0"/>
                          <a:ea typeface="+mn-ea"/>
                          <a:cs typeface="+mn-cs"/>
                        </a:rPr>
                        <a:t>INITIATIVE NAME</a:t>
                      </a: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CA" sz="1050" b="1" i="0" u="none" strike="noStrike" dirty="0">
                          <a:solidFill>
                            <a:schemeClr val="bg1"/>
                          </a:solidFill>
                          <a:effectLst/>
                          <a:latin typeface="Calibri" panose="020F0502020204030204" pitchFamily="34" charset="0"/>
                        </a:rPr>
                        <a:t>Q1</a:t>
                      </a:r>
                    </a:p>
                    <a:p>
                      <a:pPr algn="ctr" fontAlgn="t"/>
                      <a:r>
                        <a:rPr lang="en-CA" sz="1050" b="1" i="0" u="none" strike="noStrike" dirty="0">
                          <a:solidFill>
                            <a:schemeClr val="bg1"/>
                          </a:solidFill>
                          <a:effectLst/>
                          <a:latin typeface="Calibri" panose="020F0502020204030204" pitchFamily="34" charset="0"/>
                        </a:rPr>
                        <a:t>24</a:t>
                      </a: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CA" sz="1050" b="1" i="0" u="none" strike="noStrike" dirty="0">
                          <a:solidFill>
                            <a:schemeClr val="bg1"/>
                          </a:solidFill>
                          <a:effectLst/>
                          <a:latin typeface="Calibri" panose="020F0502020204030204" pitchFamily="34" charset="0"/>
                        </a:rPr>
                        <a:t>Q2</a:t>
                      </a:r>
                    </a:p>
                    <a:p>
                      <a:pPr algn="ctr" fontAlgn="t"/>
                      <a:r>
                        <a:rPr lang="en-CA" sz="1050" b="1" i="0" u="none" strike="noStrike" dirty="0">
                          <a:solidFill>
                            <a:schemeClr val="bg1"/>
                          </a:solidFill>
                          <a:effectLst/>
                          <a:latin typeface="Calibri" panose="020F0502020204030204" pitchFamily="34" charset="0"/>
                        </a:rPr>
                        <a:t>24</a:t>
                      </a: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CA" sz="1050" b="1" i="0" u="none" strike="noStrike" dirty="0">
                          <a:solidFill>
                            <a:schemeClr val="bg1"/>
                          </a:solidFill>
                          <a:effectLst/>
                          <a:latin typeface="Calibri" panose="020F0502020204030204" pitchFamily="34" charset="0"/>
                        </a:rPr>
                        <a:t>Q3</a:t>
                      </a:r>
                    </a:p>
                    <a:p>
                      <a:pPr algn="ctr" fontAlgn="t"/>
                      <a:r>
                        <a:rPr lang="en-CA" sz="1050" b="1" i="0" u="none" strike="noStrike" dirty="0">
                          <a:solidFill>
                            <a:schemeClr val="bg1"/>
                          </a:solidFill>
                          <a:effectLst/>
                          <a:latin typeface="Calibri" panose="020F0502020204030204" pitchFamily="34" charset="0"/>
                        </a:rPr>
                        <a:t>24</a:t>
                      </a: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Q4</a:t>
                      </a:r>
                    </a:p>
                    <a:p>
                      <a:pPr algn="ctr" fontAlgn="t"/>
                      <a:r>
                        <a:rPr lang="en-US" sz="1050" b="1" i="0" u="none" strike="noStrike" dirty="0">
                          <a:solidFill>
                            <a:schemeClr val="bg1"/>
                          </a:solidFill>
                          <a:effectLst/>
                          <a:latin typeface="Calibri" panose="020F0502020204030204" pitchFamily="34" charset="0"/>
                        </a:rPr>
                        <a:t>24</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Q1</a:t>
                      </a:r>
                    </a:p>
                    <a:p>
                      <a:pPr algn="ctr" fontAlgn="t"/>
                      <a:r>
                        <a:rPr lang="en-US" sz="1050" b="1" i="0" u="none" strike="noStrike" dirty="0">
                          <a:solidFill>
                            <a:schemeClr val="bg1"/>
                          </a:solidFill>
                          <a:effectLst/>
                          <a:latin typeface="Calibri" panose="020F0502020204030204" pitchFamily="34" charset="0"/>
                        </a:rPr>
                        <a:t>25</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Q2</a:t>
                      </a:r>
                    </a:p>
                    <a:p>
                      <a:pPr algn="ctr" fontAlgn="t"/>
                      <a:r>
                        <a:rPr lang="en-US" sz="1050" b="1" i="0" u="none" strike="noStrike" dirty="0">
                          <a:solidFill>
                            <a:schemeClr val="bg1"/>
                          </a:solidFill>
                          <a:effectLst/>
                          <a:latin typeface="Calibri" panose="020F0502020204030204" pitchFamily="34" charset="0"/>
                        </a:rPr>
                        <a:t>25</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CA" sz="1050" b="1" i="0" u="none" strike="noStrike" dirty="0">
                          <a:solidFill>
                            <a:schemeClr val="bg1"/>
                          </a:solidFill>
                          <a:effectLst/>
                          <a:latin typeface="Calibri" panose="020F0502020204030204" pitchFamily="34" charset="0"/>
                        </a:rPr>
                        <a:t>Q3</a:t>
                      </a:r>
                    </a:p>
                    <a:p>
                      <a:pPr algn="ctr" fontAlgn="t"/>
                      <a:r>
                        <a:rPr lang="en-CA" sz="1050" b="1" i="0" u="none" strike="noStrike" dirty="0">
                          <a:solidFill>
                            <a:schemeClr val="bg1"/>
                          </a:solidFill>
                          <a:effectLst/>
                          <a:latin typeface="Calibri" panose="020F0502020204030204" pitchFamily="34" charset="0"/>
                        </a:rPr>
                        <a:t>25</a:t>
                      </a: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Q4</a:t>
                      </a:r>
                    </a:p>
                    <a:p>
                      <a:pPr algn="ctr" fontAlgn="t"/>
                      <a:r>
                        <a:rPr lang="en-US" sz="1050" b="1" i="0" u="none" strike="noStrike" dirty="0">
                          <a:solidFill>
                            <a:schemeClr val="bg1"/>
                          </a:solidFill>
                          <a:effectLst/>
                          <a:latin typeface="Calibri" panose="020F0502020204030204" pitchFamily="34" charset="0"/>
                        </a:rPr>
                        <a:t>25</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0">
                <a:tc>
                  <a:txBody>
                    <a:bodyPr/>
                    <a:lstStyle/>
                    <a:p>
                      <a:pPr algn="l" fontAlgn="ctr"/>
                      <a:r>
                        <a:rPr lang="en-US" sz="1000" b="0" i="0" u="none" strike="noStrike" dirty="0">
                          <a:solidFill>
                            <a:srgbClr val="494A4A"/>
                          </a:solidFill>
                          <a:effectLst/>
                          <a:latin typeface="Calibri" panose="020F0502020204030204" pitchFamily="34" charset="0"/>
                        </a:rPr>
                        <a:t>Develop and implement IT asset management strategy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0">
                <a:tc>
                  <a:txBody>
                    <a:bodyPr/>
                    <a:lstStyle/>
                    <a:p>
                      <a:pPr marL="0" algn="l" defTabSz="914400" rtl="0" eaLnBrk="1" fontAlgn="ctr" latinLnBrk="0" hangingPunct="1"/>
                      <a:r>
                        <a:rPr lang="en-US" sz="1000" b="1" i="0" u="none" strike="noStrike" kern="1200" dirty="0">
                          <a:solidFill>
                            <a:srgbClr val="494A4A"/>
                          </a:solidFill>
                          <a:effectLst/>
                          <a:latin typeface="Calibri" panose="020F0502020204030204" pitchFamily="34" charset="0"/>
                          <a:ea typeface="+mn-ea"/>
                          <a:cs typeface="+mn-cs"/>
                        </a:rPr>
                        <a:t>Implement new cloud-based email spam filter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7901202"/>
                  </a:ext>
                </a:extLst>
              </a:tr>
              <a:tr h="0">
                <a:tc>
                  <a:txBody>
                    <a:bodyPr/>
                    <a:lstStyle/>
                    <a:p>
                      <a:pPr algn="l" fontAlgn="ctr"/>
                      <a:r>
                        <a:rPr lang="en-US" sz="1000" b="0" i="0" u="none" strike="noStrike" dirty="0">
                          <a:solidFill>
                            <a:srgbClr val="494A4A"/>
                          </a:solidFill>
                          <a:effectLst/>
                          <a:latin typeface="Calibri" panose="020F0502020204030204" pitchFamily="34" charset="0"/>
                        </a:rPr>
                        <a:t>Establish software implementation standards and playbook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70113686"/>
                  </a:ext>
                </a:extLst>
              </a:tr>
              <a:tr h="0">
                <a:tc>
                  <a:txBody>
                    <a:bodyPr/>
                    <a:lstStyle/>
                    <a:p>
                      <a:pPr algn="l" fontAlgn="ctr"/>
                      <a:r>
                        <a:rPr lang="en-US" sz="1000" b="0" i="0" u="none" strike="noStrike" dirty="0">
                          <a:solidFill>
                            <a:srgbClr val="494A4A"/>
                          </a:solidFill>
                          <a:effectLst/>
                          <a:latin typeface="Calibri" panose="020F0502020204030204" pitchFamily="34" charset="0"/>
                        </a:rPr>
                        <a:t>Review and update service desk processes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16383386"/>
                  </a:ext>
                </a:extLst>
              </a:tr>
              <a:tr h="0">
                <a:tc>
                  <a:txBody>
                    <a:bodyPr/>
                    <a:lstStyle/>
                    <a:p>
                      <a:pPr algn="l" fontAlgn="ctr"/>
                      <a:r>
                        <a:rPr lang="en-US" sz="1000" b="1" i="0" u="none" strike="noStrike" dirty="0">
                          <a:solidFill>
                            <a:srgbClr val="494A4A"/>
                          </a:solidFill>
                          <a:effectLst/>
                          <a:latin typeface="Calibri" panose="020F0502020204030204" pitchFamily="34" charset="0"/>
                        </a:rPr>
                        <a:t>Build a software catalog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7073657"/>
                  </a:ext>
                </a:extLst>
              </a:tr>
              <a:tr h="0">
                <a:tc>
                  <a:txBody>
                    <a:bodyPr/>
                    <a:lstStyle/>
                    <a:p>
                      <a:pPr algn="l" fontAlgn="ctr"/>
                      <a:r>
                        <a:rPr lang="en-US" sz="1000" b="1" i="0" u="none" strike="noStrike" dirty="0">
                          <a:solidFill>
                            <a:srgbClr val="494A4A"/>
                          </a:solidFill>
                          <a:effectLst/>
                          <a:latin typeface="Calibri" panose="020F0502020204030204" pitchFamily="34" charset="0"/>
                        </a:rPr>
                        <a:t>Build an information security strategy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65879516"/>
                  </a:ext>
                </a:extLst>
              </a:tr>
              <a:tr h="0">
                <a:tc>
                  <a:txBody>
                    <a:bodyPr/>
                    <a:lstStyle/>
                    <a:p>
                      <a:pPr algn="l" fontAlgn="ctr"/>
                      <a:r>
                        <a:rPr lang="en-US" sz="1000" b="0" i="0" u="none" strike="noStrike" dirty="0">
                          <a:solidFill>
                            <a:srgbClr val="494A4A"/>
                          </a:solidFill>
                          <a:effectLst/>
                          <a:latin typeface="Calibri" panose="020F0502020204030204" pitchFamily="34" charset="0"/>
                        </a:rPr>
                        <a:t>Complete network infrastructure redesign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16537961"/>
                  </a:ext>
                </a:extLst>
              </a:tr>
              <a:tr h="0">
                <a:tc>
                  <a:txBody>
                    <a:bodyPr/>
                    <a:lstStyle/>
                    <a:p>
                      <a:pPr algn="l" fontAlgn="ctr"/>
                      <a:r>
                        <a:rPr lang="en-US" sz="1000" b="0" i="0" u="none" strike="noStrike" dirty="0">
                          <a:solidFill>
                            <a:srgbClr val="494A4A"/>
                          </a:solidFill>
                          <a:effectLst/>
                          <a:latin typeface="Calibri" panose="020F0502020204030204" pitchFamily="34" charset="0"/>
                        </a:rPr>
                        <a:t>Fully implement </a:t>
                      </a:r>
                      <a:r>
                        <a:rPr lang="en-US" sz="1000" b="0" i="0" u="none" strike="noStrike" dirty="0" err="1">
                          <a:solidFill>
                            <a:srgbClr val="494A4A"/>
                          </a:solidFill>
                          <a:effectLst/>
                          <a:latin typeface="Calibri" panose="020F0502020204030204" pitchFamily="34" charset="0"/>
                        </a:rPr>
                        <a:t>InTune</a:t>
                      </a:r>
                      <a:r>
                        <a:rPr lang="en-US" sz="1000" b="0" i="0" u="none" strike="noStrike" dirty="0">
                          <a:solidFill>
                            <a:srgbClr val="494A4A"/>
                          </a:solidFill>
                          <a:effectLst/>
                          <a:latin typeface="Calibri" panose="020F0502020204030204" pitchFamily="34" charset="0"/>
                        </a:rPr>
                        <a:t>/</a:t>
                      </a:r>
                      <a:r>
                        <a:rPr lang="en-US" sz="1000" b="0" i="0" u="none" strike="noStrike" dirty="0" err="1">
                          <a:solidFill>
                            <a:srgbClr val="494A4A"/>
                          </a:solidFill>
                          <a:effectLst/>
                          <a:latin typeface="Calibri" panose="020F0502020204030204" pitchFamily="34" charset="0"/>
                        </a:rPr>
                        <a:t>AutoPilot</a:t>
                      </a:r>
                      <a:r>
                        <a:rPr lang="en-US" sz="1000" b="0" i="0" u="none" strike="noStrike" dirty="0">
                          <a:solidFill>
                            <a:srgbClr val="494A4A"/>
                          </a:solidFill>
                          <a:effectLst/>
                          <a:latin typeface="Calibri" panose="020F0502020204030204" pitchFamily="34" charset="0"/>
                        </a:rPr>
                        <a:t> and </a:t>
                      </a:r>
                      <a:r>
                        <a:rPr lang="en-US" sz="1000" b="0" i="0" u="none" strike="noStrike" dirty="0" err="1">
                          <a:solidFill>
                            <a:srgbClr val="494A4A"/>
                          </a:solidFill>
                          <a:effectLst/>
                          <a:latin typeface="Calibri" panose="020F0502020204030204" pitchFamily="34" charset="0"/>
                        </a:rPr>
                        <a:t>Jamf</a:t>
                      </a:r>
                      <a:r>
                        <a:rPr lang="en-US" sz="1000" b="0" i="0" u="none" strike="noStrike" dirty="0">
                          <a:solidFill>
                            <a:srgbClr val="494A4A"/>
                          </a:solidFill>
                          <a:effectLst/>
                          <a:latin typeface="Calibri" panose="020F0502020204030204" pitchFamily="34" charset="0"/>
                        </a:rPr>
                        <a:t> Connect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17039988"/>
                  </a:ext>
                </a:extLst>
              </a:tr>
              <a:tr h="0">
                <a:tc>
                  <a:txBody>
                    <a:bodyPr/>
                    <a:lstStyle/>
                    <a:p>
                      <a:pPr algn="l" fontAlgn="ctr"/>
                      <a:r>
                        <a:rPr lang="en-US" sz="1000" b="0" i="0" u="none" strike="noStrike" dirty="0">
                          <a:solidFill>
                            <a:srgbClr val="494A4A"/>
                          </a:solidFill>
                          <a:effectLst/>
                          <a:latin typeface="Calibri" panose="020F0502020204030204" pitchFamily="34" charset="0"/>
                        </a:rPr>
                        <a:t>Deploy Windows 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402813769"/>
                  </a:ext>
                </a:extLst>
              </a:tr>
              <a:tr h="0">
                <a:tc>
                  <a:txBody>
                    <a:bodyPr/>
                    <a:lstStyle/>
                    <a:p>
                      <a:pPr algn="l" fontAlgn="ctr"/>
                      <a:r>
                        <a:rPr lang="en-US" sz="1000" b="0" i="0" u="none" strike="noStrike" dirty="0">
                          <a:solidFill>
                            <a:srgbClr val="494A4A"/>
                          </a:solidFill>
                          <a:effectLst/>
                          <a:latin typeface="Calibri" panose="020F0502020204030204" pitchFamily="34" charset="0"/>
                        </a:rPr>
                        <a:t>Select new service desk software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9792743"/>
                  </a:ext>
                </a:extLst>
              </a:tr>
              <a:tr h="0">
                <a:tc>
                  <a:txBody>
                    <a:bodyPr/>
                    <a:lstStyle/>
                    <a:p>
                      <a:pPr algn="l" fontAlgn="ctr"/>
                      <a:r>
                        <a:rPr lang="en-US" sz="1000" b="0" i="0" u="none" strike="noStrike" dirty="0">
                          <a:solidFill>
                            <a:srgbClr val="494A4A"/>
                          </a:solidFill>
                          <a:effectLst/>
                          <a:latin typeface="Calibri" panose="020F0502020204030204" pitchFamily="34" charset="0"/>
                        </a:rPr>
                        <a:t>_Implement new service desk software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20446724"/>
                  </a:ext>
                </a:extLst>
              </a:tr>
              <a:tr h="0">
                <a:tc>
                  <a:txBody>
                    <a:bodyPr/>
                    <a:lstStyle/>
                    <a:p>
                      <a:pPr algn="l" fontAlgn="ctr"/>
                      <a:r>
                        <a:rPr lang="en-US" sz="1000" b="0" i="0" u="none" strike="noStrike" dirty="0">
                          <a:solidFill>
                            <a:srgbClr val="494A4A"/>
                          </a:solidFill>
                          <a:effectLst/>
                          <a:latin typeface="Calibri" panose="020F0502020204030204" pitchFamily="34" charset="0"/>
                        </a:rPr>
                        <a:t>Develop effective IT project management processes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83409750"/>
                  </a:ext>
                </a:extLst>
              </a:tr>
              <a:tr h="0">
                <a:tc>
                  <a:txBody>
                    <a:bodyPr/>
                    <a:lstStyle/>
                    <a:p>
                      <a:pPr algn="l" fontAlgn="ctr"/>
                      <a:r>
                        <a:rPr lang="en-US" sz="1000" b="0" i="0" u="none" strike="noStrike" dirty="0">
                          <a:solidFill>
                            <a:srgbClr val="494A4A"/>
                          </a:solidFill>
                          <a:effectLst/>
                          <a:latin typeface="Calibri" panose="020F0502020204030204" pitchFamily="34" charset="0"/>
                        </a:rPr>
                        <a:t>Upgrade/retire servers running Microsoft Server Operating System 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07899418"/>
                  </a:ext>
                </a:extLst>
              </a:tr>
              <a:tr h="0">
                <a:tc>
                  <a:txBody>
                    <a:bodyPr/>
                    <a:lstStyle/>
                    <a:p>
                      <a:pPr algn="l" fontAlgn="ctr"/>
                      <a:r>
                        <a:rPr lang="en-US" sz="1000" b="0" i="0" u="none" strike="noStrike" dirty="0">
                          <a:solidFill>
                            <a:srgbClr val="494A4A"/>
                          </a:solidFill>
                          <a:effectLst/>
                          <a:latin typeface="Calibri" panose="020F0502020204030204" pitchFamily="34" charset="0"/>
                        </a:rPr>
                        <a:t>Retire old "ECS" domain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17406990"/>
                  </a:ext>
                </a:extLst>
              </a:tr>
              <a:tr h="0">
                <a:tc>
                  <a:txBody>
                    <a:bodyPr/>
                    <a:lstStyle/>
                    <a:p>
                      <a:pPr algn="l" fontAlgn="ctr"/>
                      <a:r>
                        <a:rPr lang="en-US" sz="1000" b="0" i="0" u="none" strike="noStrike" dirty="0">
                          <a:solidFill>
                            <a:srgbClr val="494A4A"/>
                          </a:solidFill>
                          <a:effectLst/>
                          <a:latin typeface="Calibri" panose="020F0502020204030204" pitchFamily="34" charset="0"/>
                        </a:rPr>
                        <a:t>_Establish security governance &amp; management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834864102"/>
                  </a:ext>
                </a:extLst>
              </a:tr>
              <a:tr h="0">
                <a:tc>
                  <a:txBody>
                    <a:bodyPr/>
                    <a:lstStyle/>
                    <a:p>
                      <a:pPr algn="l" fontAlgn="ctr"/>
                      <a:r>
                        <a:rPr lang="en-US" sz="1000" b="0" i="0" u="none" strike="noStrike" dirty="0">
                          <a:solidFill>
                            <a:srgbClr val="494A4A"/>
                          </a:solidFill>
                          <a:effectLst/>
                          <a:latin typeface="Calibri" panose="020F0502020204030204" pitchFamily="34" charset="0"/>
                        </a:rPr>
                        <a:t>_Fine tune service desk processes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22036777"/>
                  </a:ext>
                </a:extLst>
              </a:tr>
              <a:tr h="0">
                <a:tc>
                  <a:txBody>
                    <a:bodyPr/>
                    <a:lstStyle/>
                    <a:p>
                      <a:pPr algn="l" fontAlgn="ctr"/>
                      <a:r>
                        <a:rPr lang="en-US" sz="1000" b="0" i="0" u="none" strike="noStrike" dirty="0">
                          <a:solidFill>
                            <a:srgbClr val="494A4A"/>
                          </a:solidFill>
                          <a:effectLst/>
                          <a:latin typeface="Calibri" panose="020F0502020204030204" pitchFamily="34" charset="0"/>
                        </a:rPr>
                        <a:t>Upgrade/retire servers running CentOS 7.x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353882227"/>
                  </a:ext>
                </a:extLst>
              </a:tr>
              <a:tr h="0">
                <a:tc>
                  <a:txBody>
                    <a:bodyPr/>
                    <a:lstStyle/>
                    <a:p>
                      <a:pPr algn="l" fontAlgn="ctr"/>
                      <a:r>
                        <a:rPr lang="en-US" sz="1000" b="0" i="0" u="none" strike="noStrike" dirty="0">
                          <a:solidFill>
                            <a:srgbClr val="494A4A"/>
                          </a:solidFill>
                          <a:effectLst/>
                          <a:latin typeface="Calibri" panose="020F0502020204030204" pitchFamily="34" charset="0"/>
                        </a:rPr>
                        <a:t>Improve internal IT controls and protocols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solidFill>
                          <a:schemeClr val="bg1"/>
                        </a:solidFill>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solidFill>
                          <a:schemeClr val="accent6"/>
                        </a:solidFill>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endParaRPr lang="en-CA" sz="900" dirty="0">
                        <a:solidFill>
                          <a:schemeClr val="accent6"/>
                        </a:solidFill>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7759466"/>
                  </a:ext>
                </a:extLst>
              </a:tr>
              <a:tr h="0">
                <a:tc>
                  <a:txBody>
                    <a:bodyPr/>
                    <a:lstStyle/>
                    <a:p>
                      <a:pPr marL="0" algn="l" defTabSz="914400" rtl="0" eaLnBrk="1" fontAlgn="ctr" latinLnBrk="0" hangingPunct="1"/>
                      <a:r>
                        <a:rPr lang="en-US" sz="1000" b="0" i="0" u="none" strike="noStrike" kern="1200" dirty="0">
                          <a:solidFill>
                            <a:srgbClr val="494A4A"/>
                          </a:solidFill>
                          <a:effectLst/>
                          <a:latin typeface="Calibri" panose="020F0502020204030204" pitchFamily="34" charset="0"/>
                          <a:ea typeface="+mn-ea"/>
                          <a:cs typeface="+mn-cs"/>
                        </a:rPr>
                        <a:t>…4 other projects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0339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003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6B638-FA87-6153-72BA-5BFA4A44B258}"/>
              </a:ext>
            </a:extLst>
          </p:cNvPr>
          <p:cNvSpPr>
            <a:spLocks noGrp="1"/>
          </p:cNvSpPr>
          <p:nvPr>
            <p:ph type="title"/>
          </p:nvPr>
        </p:nvSpPr>
        <p:spPr/>
        <p:txBody>
          <a:bodyPr/>
          <a:lstStyle/>
          <a:p>
            <a:r>
              <a:rPr lang="en-US" dirty="0"/>
              <a:t>Message from the AVP of IT (CIO)</a:t>
            </a:r>
          </a:p>
        </p:txBody>
      </p:sp>
      <p:sp>
        <p:nvSpPr>
          <p:cNvPr id="3" name="Text Placeholder 2">
            <a:extLst>
              <a:ext uri="{FF2B5EF4-FFF2-40B4-BE49-F238E27FC236}">
                <a16:creationId xmlns:a16="http://schemas.microsoft.com/office/drawing/2014/main" id="{A0BEFA3A-F81E-4F4C-8D73-57AF07746FA0}"/>
              </a:ext>
            </a:extLst>
          </p:cNvPr>
          <p:cNvSpPr>
            <a:spLocks noGrp="1"/>
          </p:cNvSpPr>
          <p:nvPr>
            <p:ph type="body" sz="quarter" idx="14"/>
          </p:nvPr>
        </p:nvSpPr>
        <p:spPr>
          <a:xfrm>
            <a:off x="1390649" y="1841095"/>
            <a:ext cx="5233671" cy="3590441"/>
          </a:xfrm>
        </p:spPr>
        <p:txBody>
          <a:bodyPr/>
          <a:lstStyle/>
          <a:p>
            <a:r>
              <a:rPr lang="en-US" b="1" i="1" dirty="0"/>
              <a:t>What is Earlham’s 24-25 IT strategy?</a:t>
            </a:r>
          </a:p>
          <a:p>
            <a:pPr>
              <a:lnSpc>
                <a:spcPct val="100000"/>
              </a:lnSpc>
              <a:spcBef>
                <a:spcPts val="600"/>
              </a:spcBef>
              <a:spcAft>
                <a:spcPts val="600"/>
              </a:spcAft>
            </a:pPr>
            <a:r>
              <a:rPr lang="en-US" sz="1400" dirty="0"/>
              <a:t>This strategy document provides an overview of Information Technology Services’ (ITS) direction over the next 2-3 years. It indicates how ITS will align resources, efforts, and budget to support Earlham’s strategic goals and priorities. </a:t>
            </a:r>
          </a:p>
          <a:p>
            <a:pPr>
              <a:lnSpc>
                <a:spcPct val="100000"/>
              </a:lnSpc>
              <a:spcBef>
                <a:spcPts val="600"/>
              </a:spcBef>
              <a:spcAft>
                <a:spcPts val="600"/>
              </a:spcAft>
            </a:pPr>
            <a:r>
              <a:rPr lang="en-US" sz="1400" dirty="0"/>
              <a:t>ITS leadership and the Technology Advisory Council (TAC) formed this strategy based on input from more than 100 members of the Earlham community as well as the entire ITS team. The key initiatives described in this document will support achievement of the College’s mission and goals. </a:t>
            </a:r>
          </a:p>
          <a:p>
            <a:pPr>
              <a:lnSpc>
                <a:spcPct val="100000"/>
              </a:lnSpc>
              <a:spcBef>
                <a:spcPts val="600"/>
              </a:spcBef>
              <a:spcAft>
                <a:spcPts val="600"/>
              </a:spcAft>
            </a:pPr>
            <a:r>
              <a:rPr lang="en-US" sz="1400" dirty="0"/>
              <a:t>Thank you to all who helped assess our current state, envision our future state, and prioritize initiatives to close the associated gaps. I look forward to working with all of you in helping Earlham College achieve its strategic goals and objectives.</a:t>
            </a:r>
            <a:endParaRPr lang="en-US" dirty="0"/>
          </a:p>
          <a:p>
            <a:pPr marL="342900" indent="-342900"/>
            <a:endParaRPr lang="en-US" sz="1800" dirty="0">
              <a:solidFill>
                <a:schemeClr val="bg1"/>
              </a:solidFill>
            </a:endParaRPr>
          </a:p>
          <a:p>
            <a:pPr marL="1028700" lvl="1" indent="-342900"/>
            <a:endParaRPr lang="en-US" dirty="0"/>
          </a:p>
        </p:txBody>
      </p:sp>
      <p:sp>
        <p:nvSpPr>
          <p:cNvPr id="5" name="Text Placeholder 4">
            <a:extLst>
              <a:ext uri="{FF2B5EF4-FFF2-40B4-BE49-F238E27FC236}">
                <a16:creationId xmlns:a16="http://schemas.microsoft.com/office/drawing/2014/main" id="{5C710C33-E8F8-67FC-F2F4-0070CFA491DA}"/>
              </a:ext>
            </a:extLst>
          </p:cNvPr>
          <p:cNvSpPr>
            <a:spLocks noGrp="1"/>
          </p:cNvSpPr>
          <p:nvPr>
            <p:ph type="body" sz="quarter" idx="15"/>
          </p:nvPr>
        </p:nvSpPr>
        <p:spPr/>
        <p:txBody>
          <a:bodyPr/>
          <a:lstStyle/>
          <a:p>
            <a:r>
              <a:rPr lang="en-US" dirty="0"/>
              <a:t>Earlham College IT Strategy 24-25</a:t>
            </a:r>
          </a:p>
        </p:txBody>
      </p:sp>
      <p:pic>
        <p:nvPicPr>
          <p:cNvPr id="6" name="Picture 5" descr="Mike Bottorff">
            <a:extLst>
              <a:ext uri="{FF2B5EF4-FFF2-40B4-BE49-F238E27FC236}">
                <a16:creationId xmlns:a16="http://schemas.microsoft.com/office/drawing/2014/main" id="{B0FF1AC7-E91C-EA6C-645C-86180E3E58D3}"/>
              </a:ext>
            </a:extLst>
          </p:cNvPr>
          <p:cNvPicPr>
            <a:picLocks noChangeAspect="1"/>
          </p:cNvPicPr>
          <p:nvPr/>
        </p:nvPicPr>
        <p:blipFill>
          <a:blip r:embed="rId3"/>
          <a:stretch>
            <a:fillRect/>
          </a:stretch>
        </p:blipFill>
        <p:spPr>
          <a:xfrm>
            <a:off x="7905598" y="2455025"/>
            <a:ext cx="2254402" cy="2824480"/>
          </a:xfrm>
          <a:prstGeom prst="rect">
            <a:avLst/>
          </a:prstGeom>
        </p:spPr>
      </p:pic>
      <p:sp>
        <p:nvSpPr>
          <p:cNvPr id="9" name="Text Placeholder 2">
            <a:extLst>
              <a:ext uri="{FF2B5EF4-FFF2-40B4-BE49-F238E27FC236}">
                <a16:creationId xmlns:a16="http://schemas.microsoft.com/office/drawing/2014/main" id="{ECC802C0-555C-3590-4ABE-9282E8FDB37E}"/>
              </a:ext>
            </a:extLst>
          </p:cNvPr>
          <p:cNvSpPr txBox="1">
            <a:spLocks/>
          </p:cNvSpPr>
          <p:nvPr/>
        </p:nvSpPr>
        <p:spPr>
          <a:xfrm>
            <a:off x="7905599" y="5310089"/>
            <a:ext cx="2254402" cy="734096"/>
          </a:xfrm>
          <a:prstGeom prst="rect">
            <a:avLst/>
          </a:prstGeom>
          <a:ln>
            <a:noFill/>
          </a:ln>
        </p:spPr>
        <p:txBody>
          <a:bodyPr/>
          <a:lstStyle>
            <a:lvl1pPr marL="0" indent="0" algn="l" defTabSz="914400" rtl="0" eaLnBrk="1" latinLnBrk="0" hangingPunct="1">
              <a:lnSpc>
                <a:spcPts val="2220"/>
              </a:lnSpc>
              <a:spcBef>
                <a:spcPts val="1000"/>
              </a:spcBef>
              <a:buFont typeface="Arial" panose="020B0604020202020204" pitchFamily="34" charset="0"/>
              <a:buNone/>
              <a:defRPr lang="en-US" sz="1600" b="0" i="0" kern="1200" smtClean="0">
                <a:solidFill>
                  <a:schemeClr val="bg1"/>
                </a:solidFill>
                <a:effectLst/>
                <a:latin typeface="Museo Sans 300" panose="02000000000000000000"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bg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altLang="en-US" sz="1400" dirty="0"/>
              <a:t>Michael Bottorff,</a:t>
            </a:r>
          </a:p>
          <a:p>
            <a:pPr>
              <a:lnSpc>
                <a:spcPct val="100000"/>
              </a:lnSpc>
              <a:spcBef>
                <a:spcPts val="0"/>
              </a:spcBef>
            </a:pPr>
            <a:r>
              <a:rPr lang="en-US" altLang="en-US" sz="1400" i="1" dirty="0"/>
              <a:t>Associate Vice President of Information Technology</a:t>
            </a:r>
            <a:endParaRPr lang="en-US" altLang="en-US" i="1" dirty="0"/>
          </a:p>
        </p:txBody>
      </p:sp>
      <p:sp>
        <p:nvSpPr>
          <p:cNvPr id="10" name="Text Placeholder 2">
            <a:extLst>
              <a:ext uri="{FF2B5EF4-FFF2-40B4-BE49-F238E27FC236}">
                <a16:creationId xmlns:a16="http://schemas.microsoft.com/office/drawing/2014/main" id="{D694AA0F-03BD-908C-8C61-16CA116E303F}"/>
              </a:ext>
            </a:extLst>
          </p:cNvPr>
          <p:cNvSpPr txBox="1">
            <a:spLocks/>
          </p:cNvSpPr>
          <p:nvPr/>
        </p:nvSpPr>
        <p:spPr>
          <a:xfrm>
            <a:off x="1390649" y="5677137"/>
            <a:ext cx="5233671" cy="667234"/>
          </a:xfrm>
          <a:prstGeom prst="rect">
            <a:avLst/>
          </a:prstGeom>
          <a:ln>
            <a:noFill/>
          </a:ln>
        </p:spPr>
        <p:txBody>
          <a:bodyPr/>
          <a:lstStyle>
            <a:lvl1pPr marL="0" indent="0" algn="l" defTabSz="914400" rtl="0" eaLnBrk="1" latinLnBrk="0" hangingPunct="1">
              <a:lnSpc>
                <a:spcPts val="2220"/>
              </a:lnSpc>
              <a:spcBef>
                <a:spcPts val="1000"/>
              </a:spcBef>
              <a:buFont typeface="Arial" panose="020B0604020202020204" pitchFamily="34" charset="0"/>
              <a:buNone/>
              <a:defRPr lang="en-US" sz="1600" b="0" i="0" kern="1200" smtClean="0">
                <a:solidFill>
                  <a:schemeClr val="bg1"/>
                </a:solidFill>
                <a:effectLst/>
                <a:latin typeface="Museo Sans 300" panose="02000000000000000000"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bg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altLang="en-US" sz="1200" i="1" dirty="0"/>
              <a:t>*</a:t>
            </a:r>
            <a:r>
              <a:rPr lang="en-US" altLang="en-US" sz="1200" i="1" u="sng" dirty="0"/>
              <a:t>Insight</a:t>
            </a:r>
            <a:r>
              <a:rPr lang="en-US" altLang="en-US" sz="1200" i="1" dirty="0"/>
              <a:t>: Everything ITS does should support the organization. A good strategy links IT initiatives to organizational goals and objectives. A well-crafted strategy enhances community satisfaction and strengthens relationships.  </a:t>
            </a:r>
            <a:endParaRPr lang="en-US" sz="1200" b="1" i="1" dirty="0"/>
          </a:p>
        </p:txBody>
      </p:sp>
    </p:spTree>
    <p:extLst>
      <p:ext uri="{BB962C8B-B14F-4D97-AF65-F5344CB8AC3E}">
        <p14:creationId xmlns:p14="http://schemas.microsoft.com/office/powerpoint/2010/main" val="261795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EAF6-4B79-B856-A494-FBBC5C4F49D5}"/>
              </a:ext>
            </a:extLst>
          </p:cNvPr>
          <p:cNvSpPr>
            <a:spLocks noGrp="1"/>
          </p:cNvSpPr>
          <p:nvPr>
            <p:ph type="title"/>
          </p:nvPr>
        </p:nvSpPr>
        <p:spPr/>
        <p:txBody>
          <a:bodyPr/>
          <a:lstStyle/>
          <a:p>
            <a:r>
              <a:rPr lang="en-US" dirty="0"/>
              <a:t>Key Initiatives – Innovation</a:t>
            </a:r>
          </a:p>
        </p:txBody>
      </p:sp>
      <p:sp>
        <p:nvSpPr>
          <p:cNvPr id="37" name="Text Placeholder 36">
            <a:extLst>
              <a:ext uri="{FF2B5EF4-FFF2-40B4-BE49-F238E27FC236}">
                <a16:creationId xmlns:a16="http://schemas.microsoft.com/office/drawing/2014/main" id="{ACA73F7F-28F2-A87D-25DE-983CC90AA7FA}"/>
              </a:ext>
            </a:extLst>
          </p:cNvPr>
          <p:cNvSpPr>
            <a:spLocks noGrp="1"/>
          </p:cNvSpPr>
          <p:nvPr>
            <p:ph type="body" sz="quarter" idx="15"/>
          </p:nvPr>
        </p:nvSpPr>
        <p:spPr/>
        <p:txBody>
          <a:bodyPr/>
          <a:lstStyle/>
          <a:p>
            <a:r>
              <a:rPr lang="en-US" dirty="0"/>
              <a:t>Earlham College IT Strategy 24-25</a:t>
            </a:r>
          </a:p>
        </p:txBody>
      </p:sp>
      <p:sp>
        <p:nvSpPr>
          <p:cNvPr id="6" name="TextBox 5">
            <a:extLst>
              <a:ext uri="{FF2B5EF4-FFF2-40B4-BE49-F238E27FC236}">
                <a16:creationId xmlns:a16="http://schemas.microsoft.com/office/drawing/2014/main" id="{FC41FA3E-82A6-02F2-F814-0D8BBB73442E}"/>
              </a:ext>
            </a:extLst>
          </p:cNvPr>
          <p:cNvSpPr txBox="1"/>
          <p:nvPr/>
        </p:nvSpPr>
        <p:spPr>
          <a:xfrm>
            <a:off x="5170714" y="-805543"/>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graphicFrame>
        <p:nvGraphicFramePr>
          <p:cNvPr id="5" name="Table 77">
            <a:extLst>
              <a:ext uri="{FF2B5EF4-FFF2-40B4-BE49-F238E27FC236}">
                <a16:creationId xmlns:a16="http://schemas.microsoft.com/office/drawing/2014/main" id="{BD455F36-321E-98FD-7118-A85E269F1A06}"/>
              </a:ext>
            </a:extLst>
          </p:cNvPr>
          <p:cNvGraphicFramePr>
            <a:graphicFrameLocks noGrp="1"/>
          </p:cNvGraphicFramePr>
          <p:nvPr>
            <p:extLst>
              <p:ext uri="{D42A27DB-BD31-4B8C-83A1-F6EECF244321}">
                <p14:modId xmlns:p14="http://schemas.microsoft.com/office/powerpoint/2010/main" val="745908665"/>
              </p:ext>
            </p:extLst>
          </p:nvPr>
        </p:nvGraphicFramePr>
        <p:xfrm>
          <a:off x="4915507" y="2329918"/>
          <a:ext cx="5885843" cy="2360613"/>
        </p:xfrm>
        <a:graphic>
          <a:graphicData uri="http://schemas.openxmlformats.org/drawingml/2006/table">
            <a:tbl>
              <a:tblPr firstRow="1" bandRow="1">
                <a:tableStyleId>{5C22544A-7EE6-4342-B048-85BDC9FD1C3A}</a:tableStyleId>
              </a:tblPr>
              <a:tblGrid>
                <a:gridCol w="5885843">
                  <a:extLst>
                    <a:ext uri="{9D8B030D-6E8A-4147-A177-3AD203B41FA5}">
                      <a16:colId xmlns:a16="http://schemas.microsoft.com/office/drawing/2014/main" val="20000"/>
                    </a:ext>
                  </a:extLst>
                </a:gridCol>
              </a:tblGrid>
              <a:tr h="2360613">
                <a:tc>
                  <a:txBody>
                    <a:bodyPr/>
                    <a:lstStyle/>
                    <a:p>
                      <a:pPr marL="285750" indent="-285750">
                        <a:buFont typeface="Wingdings" panose="05000000000000000000" pitchFamily="2" charset="2"/>
                        <a:buChar char="ü"/>
                      </a:pPr>
                      <a:r>
                        <a:rPr lang="en-CA" sz="1800" b="1" dirty="0">
                          <a:solidFill>
                            <a:schemeClr val="accent4"/>
                          </a:solidFill>
                          <a:effectLst/>
                          <a:latin typeface="Arial" panose="020B0604020202020204" pitchFamily="34" charset="0"/>
                          <a:ea typeface="+mn-ea"/>
                          <a:cs typeface="Arial" panose="020B0604020202020204" pitchFamily="34" charset="0"/>
                        </a:rPr>
                        <a:t>Build a comprehensive data strategy</a:t>
                      </a:r>
                    </a:p>
                    <a:p>
                      <a:pPr marL="285750" indent="-285750">
                        <a:buFont typeface="Wingdings" panose="05000000000000000000" pitchFamily="2" charset="2"/>
                        <a:buChar char="ü"/>
                      </a:pPr>
                      <a:r>
                        <a:rPr lang="en-CA" sz="1800" b="1" dirty="0">
                          <a:solidFill>
                            <a:schemeClr val="accent4"/>
                          </a:solidFill>
                          <a:effectLst/>
                          <a:latin typeface="Arial" panose="020B0604020202020204" pitchFamily="34" charset="0"/>
                          <a:ea typeface="+mn-ea"/>
                          <a:cs typeface="Arial" panose="020B0604020202020204" pitchFamily="34" charset="0"/>
                        </a:rPr>
                        <a:t>Data strategy project #1</a:t>
                      </a:r>
                    </a:p>
                    <a:p>
                      <a:pPr marL="285750" indent="-285750">
                        <a:buFont typeface="Wingdings" panose="05000000000000000000" pitchFamily="2" charset="2"/>
                        <a:buChar char="ü"/>
                      </a:pPr>
                      <a:r>
                        <a:rPr lang="en-CA" sz="1800" b="1" dirty="0">
                          <a:solidFill>
                            <a:schemeClr val="accent4"/>
                          </a:solidFill>
                          <a:effectLst/>
                          <a:latin typeface="Arial" panose="020B0604020202020204" pitchFamily="34" charset="0"/>
                          <a:ea typeface="+mn-ea"/>
                          <a:cs typeface="Arial" panose="020B0604020202020204" pitchFamily="34" charset="0"/>
                        </a:rPr>
                        <a:t>Data strategy project #2</a:t>
                      </a:r>
                    </a:p>
                    <a:p>
                      <a:pPr marL="285750" indent="-285750">
                        <a:buFont typeface="Wingdings" panose="05000000000000000000" pitchFamily="2" charset="2"/>
                        <a:buChar char="ü"/>
                      </a:pPr>
                      <a:r>
                        <a:rPr lang="en-CA" sz="1800" b="0" dirty="0">
                          <a:solidFill>
                            <a:schemeClr val="accent4"/>
                          </a:solidFill>
                          <a:effectLst/>
                          <a:latin typeface="Arial" panose="020B0604020202020204" pitchFamily="34" charset="0"/>
                          <a:ea typeface="+mn-ea"/>
                          <a:cs typeface="Arial" panose="020B0604020202020204" pitchFamily="34" charset="0"/>
                        </a:rPr>
                        <a:t>Assess potential for AI to enhance service desk</a:t>
                      </a:r>
                    </a:p>
                    <a:p>
                      <a:pPr marL="285750" indent="-285750">
                        <a:buFont typeface="Wingdings" panose="05000000000000000000" pitchFamily="2" charset="2"/>
                        <a:buChar char="ü"/>
                      </a:pPr>
                      <a:r>
                        <a:rPr lang="en-CA" sz="1800" b="1" dirty="0">
                          <a:solidFill>
                            <a:schemeClr val="accent4"/>
                          </a:solidFill>
                          <a:effectLst/>
                          <a:latin typeface="Arial" panose="020B0604020202020204" pitchFamily="34" charset="0"/>
                          <a:ea typeface="+mn-ea"/>
                          <a:cs typeface="Arial" panose="020B0604020202020204" pitchFamily="34" charset="0"/>
                        </a:rPr>
                        <a:t>Assess potential for AI to predict student success and need for intervention </a:t>
                      </a:r>
                      <a:endParaRPr lang="en-CA" sz="1800" b="1" u="sng" dirty="0">
                        <a:solidFill>
                          <a:srgbClr val="FF0000"/>
                        </a:solidFill>
                        <a:effectLst/>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en-CA" sz="1800" b="1" dirty="0">
                          <a:solidFill>
                            <a:schemeClr val="accent4"/>
                          </a:solidFill>
                          <a:effectLst/>
                          <a:latin typeface="Arial" panose="020B0604020202020204" pitchFamily="34" charset="0"/>
                          <a:ea typeface="+mn-ea"/>
                          <a:cs typeface="Arial" panose="020B0604020202020204" pitchFamily="34" charset="0"/>
                        </a:rPr>
                        <a:t>Assess potential for AI to inform future strategic initiatives</a:t>
                      </a:r>
                      <a:endParaRPr lang="en-CA" sz="1800" b="1" u="sng" dirty="0">
                        <a:solidFill>
                          <a:srgbClr val="FF0000"/>
                        </a:solidFill>
                        <a:effectLst/>
                        <a:latin typeface="Arial" panose="020B0604020202020204" pitchFamily="34" charset="0"/>
                        <a:ea typeface="+mn-ea"/>
                        <a:cs typeface="Arial" panose="020B0604020202020204" pitchFamily="34" charset="0"/>
                      </a:endParaRPr>
                    </a:p>
                  </a:txBody>
                  <a:tcPr marL="7144" marR="7144" marT="714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8" name="Arc 37">
            <a:extLst>
              <a:ext uri="{FF2B5EF4-FFF2-40B4-BE49-F238E27FC236}">
                <a16:creationId xmlns:a16="http://schemas.microsoft.com/office/drawing/2014/main" id="{0A61D3D0-E05E-EF06-0279-0EC17B211BDB}"/>
              </a:ext>
            </a:extLst>
          </p:cNvPr>
          <p:cNvSpPr/>
          <p:nvPr/>
        </p:nvSpPr>
        <p:spPr>
          <a:xfrm>
            <a:off x="1390650" y="1991781"/>
            <a:ext cx="3119438" cy="3119437"/>
          </a:xfrm>
          <a:prstGeom prst="arc">
            <a:avLst>
              <a:gd name="adj1" fmla="val 16200000"/>
              <a:gd name="adj2" fmla="val 5453292"/>
            </a:avLst>
          </a:prstGeom>
          <a:noFill/>
          <a:ln w="38100" cap="rnd" cmpd="sng" algn="ctr">
            <a:solidFill>
              <a:srgbClr val="FFFFFF">
                <a:lumMod val="85000"/>
              </a:srgbClr>
            </a:solidFill>
            <a:prstDash val="dash"/>
            <a:miter lim="800000"/>
          </a:ln>
          <a:effectLst/>
        </p:spPr>
        <p:txBody>
          <a:bodyPr anchor="ctr"/>
          <a:lstStyle/>
          <a:p>
            <a:pPr algn="ctr" defTabSz="685732" eaLnBrk="1" fontAlgn="auto" hangingPunct="1">
              <a:lnSpc>
                <a:spcPct val="110000"/>
              </a:lnSpc>
              <a:spcBef>
                <a:spcPts val="0"/>
              </a:spcBef>
              <a:spcAft>
                <a:spcPts val="0"/>
              </a:spcAft>
              <a:defRPr/>
            </a:pPr>
            <a:endParaRPr lang="en-US" sz="900" kern="0" dirty="0">
              <a:solidFill>
                <a:srgbClr val="494949"/>
              </a:solidFill>
              <a:latin typeface="Roboto Light" panose="02000000000000000000" pitchFamily="2" charset="0"/>
            </a:endParaRPr>
          </a:p>
        </p:txBody>
      </p:sp>
      <p:sp>
        <p:nvSpPr>
          <p:cNvPr id="39" name="Freeform 17">
            <a:extLst>
              <a:ext uri="{FF2B5EF4-FFF2-40B4-BE49-F238E27FC236}">
                <a16:creationId xmlns:a16="http://schemas.microsoft.com/office/drawing/2014/main" id="{9197A5C2-4B55-2F3F-EAC1-21616C927B74}"/>
              </a:ext>
            </a:extLst>
          </p:cNvPr>
          <p:cNvSpPr/>
          <p:nvPr/>
        </p:nvSpPr>
        <p:spPr>
          <a:xfrm>
            <a:off x="2943225" y="2190218"/>
            <a:ext cx="1360488" cy="2722563"/>
          </a:xfrm>
          <a:custGeom>
            <a:avLst/>
            <a:gdLst>
              <a:gd name="connsiteX0" fmla="*/ 0 w 4613275"/>
              <a:gd name="connsiteY0" fmla="*/ 0 h 9226550"/>
              <a:gd name="connsiteX1" fmla="*/ 4613275 w 4613275"/>
              <a:gd name="connsiteY1" fmla="*/ 4613275 h 9226550"/>
              <a:gd name="connsiteX2" fmla="*/ 0 w 4613275"/>
              <a:gd name="connsiteY2" fmla="*/ 9226550 h 9226550"/>
              <a:gd name="connsiteX3" fmla="*/ 0 w 4613275"/>
              <a:gd name="connsiteY3" fmla="*/ 8926779 h 9226550"/>
              <a:gd name="connsiteX4" fmla="*/ 4313504 w 4613275"/>
              <a:gd name="connsiteY4" fmla="*/ 4613275 h 9226550"/>
              <a:gd name="connsiteX5" fmla="*/ 0 w 4613275"/>
              <a:gd name="connsiteY5" fmla="*/ 299771 h 922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3275" h="9226550">
                <a:moveTo>
                  <a:pt x="0" y="0"/>
                </a:moveTo>
                <a:cubicBezTo>
                  <a:pt x="2547841" y="0"/>
                  <a:pt x="4613275" y="2065434"/>
                  <a:pt x="4613275" y="4613275"/>
                </a:cubicBezTo>
                <a:cubicBezTo>
                  <a:pt x="4613275" y="7161116"/>
                  <a:pt x="2547841" y="9226550"/>
                  <a:pt x="0" y="9226550"/>
                </a:cubicBezTo>
                <a:lnTo>
                  <a:pt x="0" y="8926779"/>
                </a:lnTo>
                <a:cubicBezTo>
                  <a:pt x="2382282" y="8926779"/>
                  <a:pt x="4313504" y="6995557"/>
                  <a:pt x="4313504" y="4613275"/>
                </a:cubicBezTo>
                <a:cubicBezTo>
                  <a:pt x="4313504" y="2230993"/>
                  <a:pt x="2382282" y="299771"/>
                  <a:pt x="0" y="299771"/>
                </a:cubicBezTo>
                <a:close/>
              </a:path>
            </a:pathLst>
          </a:custGeom>
          <a:solidFill>
            <a:srgbClr val="FFFFFF">
              <a:lumMod val="85000"/>
            </a:srgbClr>
          </a:solidFill>
          <a:ln w="12700" cap="flat" cmpd="sng" algn="ctr">
            <a:noFill/>
            <a:prstDash val="solid"/>
            <a:miter lim="800000"/>
          </a:ln>
          <a:effectLst/>
        </p:spPr>
        <p:txBody>
          <a:bodyPr anchor="ctr"/>
          <a:lstStyle/>
          <a:p>
            <a:pPr algn="ctr" defTabSz="685732" eaLnBrk="1" fontAlgn="auto" hangingPunct="1">
              <a:lnSpc>
                <a:spcPct val="110000"/>
              </a:lnSpc>
              <a:spcBef>
                <a:spcPts val="0"/>
              </a:spcBef>
              <a:spcAft>
                <a:spcPts val="0"/>
              </a:spcAft>
              <a:defRPr/>
            </a:pPr>
            <a:endParaRPr lang="en-US" sz="900" kern="0" dirty="0">
              <a:solidFill>
                <a:srgbClr val="494949"/>
              </a:solidFill>
              <a:latin typeface="Roboto Light" panose="02000000000000000000" pitchFamily="2" charset="0"/>
            </a:endParaRPr>
          </a:p>
        </p:txBody>
      </p:sp>
      <p:sp>
        <p:nvSpPr>
          <p:cNvPr id="40" name="TextBox 21">
            <a:extLst>
              <a:ext uri="{FF2B5EF4-FFF2-40B4-BE49-F238E27FC236}">
                <a16:creationId xmlns:a16="http://schemas.microsoft.com/office/drawing/2014/main" id="{E07B86CD-EB9B-E0EC-861E-1ED5AA87978D}"/>
              </a:ext>
            </a:extLst>
          </p:cNvPr>
          <p:cNvSpPr txBox="1">
            <a:spLocks noChangeArrowheads="1"/>
          </p:cNvSpPr>
          <p:nvPr/>
        </p:nvSpPr>
        <p:spPr bwMode="auto">
          <a:xfrm>
            <a:off x="2049018" y="3204636"/>
            <a:ext cx="1941074" cy="655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n-US" altLang="en-US" sz="2000" b="1" dirty="0">
                <a:solidFill>
                  <a:srgbClr val="494A4A"/>
                </a:solidFill>
                <a:latin typeface="Montserrat" pitchFamily="2" charset="77"/>
                <a:ea typeface="League Spartan"/>
                <a:cs typeface="Poppins" pitchFamily="2" charset="77"/>
              </a:rPr>
              <a:t>Drive/Support Innovation</a:t>
            </a:r>
          </a:p>
        </p:txBody>
      </p:sp>
      <p:sp>
        <p:nvSpPr>
          <p:cNvPr id="41" name="Oval 40">
            <a:extLst>
              <a:ext uri="{FF2B5EF4-FFF2-40B4-BE49-F238E27FC236}">
                <a16:creationId xmlns:a16="http://schemas.microsoft.com/office/drawing/2014/main" id="{B9BDD767-4A0A-66A5-7D01-BC66E3A3B048}"/>
              </a:ext>
            </a:extLst>
          </p:cNvPr>
          <p:cNvSpPr>
            <a:spLocks noChangeAspect="1"/>
          </p:cNvSpPr>
          <p:nvPr/>
        </p:nvSpPr>
        <p:spPr>
          <a:xfrm>
            <a:off x="3616325" y="4519081"/>
            <a:ext cx="171450" cy="171450"/>
          </a:xfrm>
          <a:prstGeom prst="ellipse">
            <a:avLst/>
          </a:prstGeom>
          <a:solidFill>
            <a:schemeClr val="accent4"/>
          </a:solidFill>
          <a:ln w="12700" cap="flat" cmpd="sng" algn="ctr">
            <a:noFill/>
            <a:prstDash val="solid"/>
            <a:miter lim="800000"/>
          </a:ln>
          <a:effectLst/>
        </p:spPr>
        <p:txBody>
          <a:bodyPr anchor="ctr"/>
          <a:lstStyle/>
          <a:p>
            <a:pPr algn="ctr" defTabSz="685732" eaLnBrk="1" fontAlgn="auto" hangingPunct="1">
              <a:lnSpc>
                <a:spcPct val="110000"/>
              </a:lnSpc>
              <a:spcBef>
                <a:spcPts val="0"/>
              </a:spcBef>
              <a:spcAft>
                <a:spcPts val="0"/>
              </a:spcAft>
              <a:defRPr/>
            </a:pPr>
            <a:endParaRPr lang="en-US" sz="900" kern="0" dirty="0">
              <a:solidFill>
                <a:srgbClr val="FFFFFF"/>
              </a:solidFill>
              <a:latin typeface="Roboto Light" panose="02000000000000000000" pitchFamily="2" charset="0"/>
            </a:endParaRPr>
          </a:p>
        </p:txBody>
      </p:sp>
      <p:grpSp>
        <p:nvGrpSpPr>
          <p:cNvPr id="42" name="Group 41">
            <a:extLst>
              <a:ext uri="{FF2B5EF4-FFF2-40B4-BE49-F238E27FC236}">
                <a16:creationId xmlns:a16="http://schemas.microsoft.com/office/drawing/2014/main" id="{D55B98C6-5E9A-4EFE-09C5-E998EA4D39A3}"/>
              </a:ext>
            </a:extLst>
          </p:cNvPr>
          <p:cNvGrpSpPr/>
          <p:nvPr/>
        </p:nvGrpSpPr>
        <p:grpSpPr>
          <a:xfrm>
            <a:off x="1390650" y="3204636"/>
            <a:ext cx="658368" cy="658368"/>
            <a:chOff x="337516" y="378292"/>
            <a:chExt cx="877938" cy="877938"/>
          </a:xfrm>
          <a:solidFill>
            <a:srgbClr val="FFC000"/>
          </a:solidFill>
        </p:grpSpPr>
        <p:sp>
          <p:nvSpPr>
            <p:cNvPr id="43" name="Oval 42">
              <a:extLst>
                <a:ext uri="{FF2B5EF4-FFF2-40B4-BE49-F238E27FC236}">
                  <a16:creationId xmlns:a16="http://schemas.microsoft.com/office/drawing/2014/main" id="{CFE11747-659C-E51B-6A80-4DEB0735616A}"/>
                </a:ext>
              </a:extLst>
            </p:cNvPr>
            <p:cNvSpPr/>
            <p:nvPr/>
          </p:nvSpPr>
          <p:spPr>
            <a:xfrm>
              <a:off x="337516" y="378292"/>
              <a:ext cx="877938" cy="877938"/>
            </a:xfrm>
            <a:prstGeom prst="ellipse">
              <a:avLst/>
            </a:prstGeom>
            <a:solidFill>
              <a:schemeClr val="accent4"/>
            </a:solidFill>
            <a:ln w="12700" cap="flat" cmpd="sng" algn="ctr">
              <a:noFill/>
              <a:prstDash val="solid"/>
              <a:miter lim="800000"/>
            </a:ln>
            <a:effectLst/>
          </p:spPr>
          <p:txBody>
            <a:bodyPr anchor="ctr"/>
            <a:lstStyle/>
            <a:p>
              <a:pPr algn="ctr" defTabSz="685732" eaLnBrk="1" fontAlgn="auto" hangingPunct="1">
                <a:lnSpc>
                  <a:spcPct val="110000"/>
                </a:lnSpc>
                <a:spcBef>
                  <a:spcPts val="0"/>
                </a:spcBef>
                <a:spcAft>
                  <a:spcPts val="0"/>
                </a:spcAft>
                <a:defRPr/>
              </a:pPr>
              <a:endParaRPr lang="en-US" sz="900" kern="0" dirty="0">
                <a:solidFill>
                  <a:srgbClr val="FFFFFF"/>
                </a:solidFill>
                <a:latin typeface="Roboto Light" panose="02000000000000000000" pitchFamily="2" charset="0"/>
              </a:endParaRPr>
            </a:p>
          </p:txBody>
        </p:sp>
        <p:sp>
          <p:nvSpPr>
            <p:cNvPr id="44" name="TextBox 43">
              <a:extLst>
                <a:ext uri="{FF2B5EF4-FFF2-40B4-BE49-F238E27FC236}">
                  <a16:creationId xmlns:a16="http://schemas.microsoft.com/office/drawing/2014/main" id="{D8B12915-301B-2035-FCA9-5BA9F1DD5F54}"/>
                </a:ext>
              </a:extLst>
            </p:cNvPr>
            <p:cNvSpPr txBox="1"/>
            <p:nvPr/>
          </p:nvSpPr>
          <p:spPr>
            <a:xfrm>
              <a:off x="488815" y="529966"/>
              <a:ext cx="575341" cy="574591"/>
            </a:xfrm>
            <a:prstGeom prst="rect">
              <a:avLst/>
            </a:prstGeom>
            <a:solidFill>
              <a:schemeClr val="accent4"/>
            </a:solidFill>
          </p:spPr>
          <p:txBody>
            <a:bodyPr lIns="0" tIns="0" rIns="0" bIns="0" anchor="ctr">
              <a:spAutoFit/>
            </a:bodyPr>
            <a:lstStyle/>
            <a:p>
              <a:pPr algn="ctr" defTabSz="415828" eaLnBrk="1" fontAlgn="auto" hangingPunct="1">
                <a:spcBef>
                  <a:spcPts val="0"/>
                </a:spcBef>
                <a:spcAft>
                  <a:spcPts val="0"/>
                </a:spcAft>
                <a:defRPr/>
              </a:pPr>
              <a:r>
                <a:rPr lang="en-US" sz="2800" b="1" dirty="0">
                  <a:solidFill>
                    <a:srgbClr val="FFFFFF"/>
                  </a:solidFill>
                  <a:latin typeface="Exo" panose="02000503000000000000" pitchFamily="2" charset="77"/>
                  <a:ea typeface="League Spartan" charset="0"/>
                  <a:cs typeface="Poppins" pitchFamily="2" charset="77"/>
                </a:rPr>
                <a:t>3</a:t>
              </a:r>
            </a:p>
          </p:txBody>
        </p:sp>
      </p:grpSp>
    </p:spTree>
    <p:extLst>
      <p:ext uri="{BB962C8B-B14F-4D97-AF65-F5344CB8AC3E}">
        <p14:creationId xmlns:p14="http://schemas.microsoft.com/office/powerpoint/2010/main" val="3760298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EAF6-4B79-B856-A494-FBBC5C4F49D5}"/>
              </a:ext>
            </a:extLst>
          </p:cNvPr>
          <p:cNvSpPr>
            <a:spLocks noGrp="1"/>
          </p:cNvSpPr>
          <p:nvPr>
            <p:ph type="title"/>
          </p:nvPr>
        </p:nvSpPr>
        <p:spPr/>
        <p:txBody>
          <a:bodyPr/>
          <a:lstStyle/>
          <a:p>
            <a:r>
              <a:rPr lang="en-US" dirty="0"/>
              <a:t>Key Initiative Roadmap – Innovation</a:t>
            </a:r>
            <a:br>
              <a:rPr lang="en-US" dirty="0"/>
            </a:br>
            <a:r>
              <a:rPr lang="en-US" dirty="0" err="1"/>
              <a:t>Innov</a:t>
            </a:r>
            <a:endParaRPr lang="en-US" dirty="0"/>
          </a:p>
        </p:txBody>
      </p:sp>
      <p:sp>
        <p:nvSpPr>
          <p:cNvPr id="37" name="Text Placeholder 36">
            <a:extLst>
              <a:ext uri="{FF2B5EF4-FFF2-40B4-BE49-F238E27FC236}">
                <a16:creationId xmlns:a16="http://schemas.microsoft.com/office/drawing/2014/main" id="{ACA73F7F-28F2-A87D-25DE-983CC90AA7FA}"/>
              </a:ext>
            </a:extLst>
          </p:cNvPr>
          <p:cNvSpPr>
            <a:spLocks noGrp="1"/>
          </p:cNvSpPr>
          <p:nvPr>
            <p:ph type="body" sz="quarter" idx="15"/>
          </p:nvPr>
        </p:nvSpPr>
        <p:spPr/>
        <p:txBody>
          <a:bodyPr/>
          <a:lstStyle/>
          <a:p>
            <a:r>
              <a:rPr lang="en-US" dirty="0"/>
              <a:t>Earlham College IT Strategy 24-25</a:t>
            </a:r>
          </a:p>
        </p:txBody>
      </p:sp>
      <p:sp>
        <p:nvSpPr>
          <p:cNvPr id="6" name="TextBox 5">
            <a:extLst>
              <a:ext uri="{FF2B5EF4-FFF2-40B4-BE49-F238E27FC236}">
                <a16:creationId xmlns:a16="http://schemas.microsoft.com/office/drawing/2014/main" id="{FC41FA3E-82A6-02F2-F814-0D8BBB73442E}"/>
              </a:ext>
            </a:extLst>
          </p:cNvPr>
          <p:cNvSpPr txBox="1"/>
          <p:nvPr/>
        </p:nvSpPr>
        <p:spPr>
          <a:xfrm>
            <a:off x="5170714" y="-805543"/>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graphicFrame>
        <p:nvGraphicFramePr>
          <p:cNvPr id="3" name="Table 2">
            <a:extLst>
              <a:ext uri="{FF2B5EF4-FFF2-40B4-BE49-F238E27FC236}">
                <a16:creationId xmlns:a16="http://schemas.microsoft.com/office/drawing/2014/main" id="{DBF326C5-FB06-3177-0C88-00FFA525D7B6}"/>
              </a:ext>
            </a:extLst>
          </p:cNvPr>
          <p:cNvGraphicFramePr>
            <a:graphicFrameLocks noGrp="1"/>
          </p:cNvGraphicFramePr>
          <p:nvPr>
            <p:extLst>
              <p:ext uri="{D42A27DB-BD31-4B8C-83A1-F6EECF244321}">
                <p14:modId xmlns:p14="http://schemas.microsoft.com/office/powerpoint/2010/main" val="841946644"/>
              </p:ext>
            </p:extLst>
          </p:nvPr>
        </p:nvGraphicFramePr>
        <p:xfrm>
          <a:off x="1397801" y="1452880"/>
          <a:ext cx="8082909" cy="1651024"/>
        </p:xfrm>
        <a:graphic>
          <a:graphicData uri="http://schemas.openxmlformats.org/drawingml/2006/table">
            <a:tbl>
              <a:tblPr firstRow="1"/>
              <a:tblGrid>
                <a:gridCol w="5252589">
                  <a:extLst>
                    <a:ext uri="{9D8B030D-6E8A-4147-A177-3AD203B41FA5}">
                      <a16:colId xmlns:a16="http://schemas.microsoft.com/office/drawing/2014/main" val="20000"/>
                    </a:ext>
                  </a:extLst>
                </a:gridCol>
                <a:gridCol w="353790">
                  <a:extLst>
                    <a:ext uri="{9D8B030D-6E8A-4147-A177-3AD203B41FA5}">
                      <a16:colId xmlns:a16="http://schemas.microsoft.com/office/drawing/2014/main" val="20002"/>
                    </a:ext>
                  </a:extLst>
                </a:gridCol>
                <a:gridCol w="353790">
                  <a:extLst>
                    <a:ext uri="{9D8B030D-6E8A-4147-A177-3AD203B41FA5}">
                      <a16:colId xmlns:a16="http://schemas.microsoft.com/office/drawing/2014/main" val="20003"/>
                    </a:ext>
                  </a:extLst>
                </a:gridCol>
                <a:gridCol w="353790">
                  <a:extLst>
                    <a:ext uri="{9D8B030D-6E8A-4147-A177-3AD203B41FA5}">
                      <a16:colId xmlns:a16="http://schemas.microsoft.com/office/drawing/2014/main" val="20004"/>
                    </a:ext>
                  </a:extLst>
                </a:gridCol>
                <a:gridCol w="353790">
                  <a:extLst>
                    <a:ext uri="{9D8B030D-6E8A-4147-A177-3AD203B41FA5}">
                      <a16:colId xmlns:a16="http://schemas.microsoft.com/office/drawing/2014/main" val="20005"/>
                    </a:ext>
                  </a:extLst>
                </a:gridCol>
                <a:gridCol w="353790">
                  <a:extLst>
                    <a:ext uri="{9D8B030D-6E8A-4147-A177-3AD203B41FA5}">
                      <a16:colId xmlns:a16="http://schemas.microsoft.com/office/drawing/2014/main" val="20006"/>
                    </a:ext>
                  </a:extLst>
                </a:gridCol>
                <a:gridCol w="353790">
                  <a:extLst>
                    <a:ext uri="{9D8B030D-6E8A-4147-A177-3AD203B41FA5}">
                      <a16:colId xmlns:a16="http://schemas.microsoft.com/office/drawing/2014/main" val="20007"/>
                    </a:ext>
                  </a:extLst>
                </a:gridCol>
                <a:gridCol w="353790">
                  <a:extLst>
                    <a:ext uri="{9D8B030D-6E8A-4147-A177-3AD203B41FA5}">
                      <a16:colId xmlns:a16="http://schemas.microsoft.com/office/drawing/2014/main" val="20008"/>
                    </a:ext>
                  </a:extLst>
                </a:gridCol>
                <a:gridCol w="353790">
                  <a:extLst>
                    <a:ext uri="{9D8B030D-6E8A-4147-A177-3AD203B41FA5}">
                      <a16:colId xmlns:a16="http://schemas.microsoft.com/office/drawing/2014/main" val="20009"/>
                    </a:ext>
                  </a:extLst>
                </a:gridCol>
              </a:tblGrid>
              <a:tr h="281996">
                <a:tc>
                  <a:txBody>
                    <a:bodyPr/>
                    <a:lstStyle/>
                    <a:p>
                      <a:pPr algn="ctr"/>
                      <a:r>
                        <a:rPr lang="en-US" sz="1050" b="1" kern="1200" dirty="0">
                          <a:solidFill>
                            <a:srgbClr val="FFFFFF"/>
                          </a:solidFill>
                          <a:latin typeface="Montserrat SemiBold" panose="00000700000000000000" pitchFamily="2" charset="0"/>
                          <a:ea typeface="+mn-ea"/>
                          <a:cs typeface="+mn-cs"/>
                        </a:rPr>
                        <a:t>INITIATIVE NAME</a:t>
                      </a: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CA" sz="1050" b="1" i="0" u="none" strike="noStrike" dirty="0">
                          <a:solidFill>
                            <a:schemeClr val="bg1"/>
                          </a:solidFill>
                          <a:effectLst/>
                          <a:latin typeface="Calibri" panose="020F0502020204030204" pitchFamily="34" charset="0"/>
                        </a:rPr>
                        <a:t>Q1</a:t>
                      </a:r>
                    </a:p>
                    <a:p>
                      <a:pPr algn="ctr" fontAlgn="t"/>
                      <a:r>
                        <a:rPr lang="en-CA" sz="1050" b="1" i="0" u="none" strike="noStrike" dirty="0">
                          <a:solidFill>
                            <a:schemeClr val="bg1"/>
                          </a:solidFill>
                          <a:effectLst/>
                          <a:latin typeface="Calibri" panose="020F0502020204030204" pitchFamily="34" charset="0"/>
                        </a:rPr>
                        <a:t>24</a:t>
                      </a: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CA" sz="1050" b="1" i="0" u="none" strike="noStrike" dirty="0">
                          <a:solidFill>
                            <a:schemeClr val="bg1"/>
                          </a:solidFill>
                          <a:effectLst/>
                          <a:latin typeface="Calibri" panose="020F0502020204030204" pitchFamily="34" charset="0"/>
                        </a:rPr>
                        <a:t>Q2</a:t>
                      </a:r>
                    </a:p>
                    <a:p>
                      <a:pPr algn="ctr" fontAlgn="t"/>
                      <a:r>
                        <a:rPr lang="en-CA" sz="1050" b="1" i="0" u="none" strike="noStrike" dirty="0">
                          <a:solidFill>
                            <a:schemeClr val="bg1"/>
                          </a:solidFill>
                          <a:effectLst/>
                          <a:latin typeface="Calibri" panose="020F0502020204030204" pitchFamily="34" charset="0"/>
                        </a:rPr>
                        <a:t>24</a:t>
                      </a: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CA" sz="1050" b="1" i="0" u="none" strike="noStrike" dirty="0">
                          <a:solidFill>
                            <a:schemeClr val="bg1"/>
                          </a:solidFill>
                          <a:effectLst/>
                          <a:latin typeface="Calibri" panose="020F0502020204030204" pitchFamily="34" charset="0"/>
                        </a:rPr>
                        <a:t>Q3</a:t>
                      </a:r>
                    </a:p>
                    <a:p>
                      <a:pPr algn="ctr" fontAlgn="t"/>
                      <a:r>
                        <a:rPr lang="en-CA" sz="1050" b="1" i="0" u="none" strike="noStrike" dirty="0">
                          <a:solidFill>
                            <a:schemeClr val="bg1"/>
                          </a:solidFill>
                          <a:effectLst/>
                          <a:latin typeface="Calibri" panose="020F0502020204030204" pitchFamily="34" charset="0"/>
                        </a:rPr>
                        <a:t>24</a:t>
                      </a: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Q4</a:t>
                      </a:r>
                    </a:p>
                    <a:p>
                      <a:pPr algn="ctr" fontAlgn="t"/>
                      <a:r>
                        <a:rPr lang="en-US" sz="1050" b="1" i="0" u="none" strike="noStrike" dirty="0">
                          <a:solidFill>
                            <a:schemeClr val="bg1"/>
                          </a:solidFill>
                          <a:effectLst/>
                          <a:latin typeface="Calibri" panose="020F0502020204030204" pitchFamily="34" charset="0"/>
                        </a:rPr>
                        <a:t>24</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Q1</a:t>
                      </a:r>
                    </a:p>
                    <a:p>
                      <a:pPr algn="ctr" fontAlgn="t"/>
                      <a:r>
                        <a:rPr lang="en-US" sz="1050" b="1" i="0" u="none" strike="noStrike" dirty="0">
                          <a:solidFill>
                            <a:schemeClr val="bg1"/>
                          </a:solidFill>
                          <a:effectLst/>
                          <a:latin typeface="Calibri" panose="020F0502020204030204" pitchFamily="34" charset="0"/>
                        </a:rPr>
                        <a:t>25</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Q2</a:t>
                      </a:r>
                    </a:p>
                    <a:p>
                      <a:pPr algn="ctr" fontAlgn="t"/>
                      <a:r>
                        <a:rPr lang="en-US" sz="1050" b="1" i="0" u="none" strike="noStrike" dirty="0">
                          <a:solidFill>
                            <a:schemeClr val="bg1"/>
                          </a:solidFill>
                          <a:effectLst/>
                          <a:latin typeface="Calibri" panose="020F0502020204030204" pitchFamily="34" charset="0"/>
                        </a:rPr>
                        <a:t>25</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CA" sz="1050" b="1" i="0" u="none" strike="noStrike" dirty="0">
                          <a:solidFill>
                            <a:schemeClr val="bg1"/>
                          </a:solidFill>
                          <a:effectLst/>
                          <a:latin typeface="Calibri" panose="020F0502020204030204" pitchFamily="34" charset="0"/>
                        </a:rPr>
                        <a:t>Q3</a:t>
                      </a:r>
                    </a:p>
                    <a:p>
                      <a:pPr algn="ctr" fontAlgn="t"/>
                      <a:r>
                        <a:rPr lang="en-CA" sz="1050" b="1" i="0" u="none" strike="noStrike" dirty="0">
                          <a:solidFill>
                            <a:schemeClr val="bg1"/>
                          </a:solidFill>
                          <a:effectLst/>
                          <a:latin typeface="Calibri" panose="020F0502020204030204" pitchFamily="34" charset="0"/>
                        </a:rPr>
                        <a:t>25</a:t>
                      </a: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050" b="1" i="0" u="none" strike="noStrike" dirty="0">
                          <a:solidFill>
                            <a:schemeClr val="bg1"/>
                          </a:solidFill>
                          <a:effectLst/>
                          <a:latin typeface="Calibri" panose="020F0502020204030204" pitchFamily="34" charset="0"/>
                        </a:rPr>
                        <a:t>Q4</a:t>
                      </a:r>
                    </a:p>
                    <a:p>
                      <a:pPr algn="ctr" fontAlgn="t"/>
                      <a:r>
                        <a:rPr lang="en-US" sz="1050" b="1" i="0" u="none" strike="noStrike" dirty="0">
                          <a:solidFill>
                            <a:schemeClr val="bg1"/>
                          </a:solidFill>
                          <a:effectLst/>
                          <a:latin typeface="Calibri" panose="020F0502020204030204" pitchFamily="34" charset="0"/>
                        </a:rPr>
                        <a:t>25</a:t>
                      </a:r>
                      <a:endParaRPr lang="en-CA" sz="1050" b="1" i="0" u="none" strike="noStrike" dirty="0">
                        <a:solidFill>
                          <a:schemeClr val="bg1"/>
                        </a:solidFill>
                        <a:effectLst/>
                        <a:latin typeface="Calibri" panose="020F0502020204030204" pitchFamily="34" charset="0"/>
                      </a:endParaRPr>
                    </a:p>
                  </a:txBody>
                  <a:tcPr marL="5358" marR="5358"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0">
                <a:tc>
                  <a:txBody>
                    <a:bodyPr/>
                    <a:lstStyle/>
                    <a:p>
                      <a:pPr algn="l" fontAlgn="ctr"/>
                      <a:r>
                        <a:rPr lang="en-US" sz="1000" b="1" i="0" u="none" strike="noStrike" dirty="0">
                          <a:solidFill>
                            <a:srgbClr val="494A4A"/>
                          </a:solidFill>
                          <a:effectLst/>
                          <a:latin typeface="Calibri" panose="020F0502020204030204" pitchFamily="34" charset="0"/>
                        </a:rPr>
                        <a:t>Build a comprehensive data strategy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0">
                <a:tc>
                  <a:txBody>
                    <a:bodyPr/>
                    <a:lstStyle/>
                    <a:p>
                      <a:pPr marL="0" algn="l" defTabSz="914400" rtl="0" eaLnBrk="1" fontAlgn="ctr" latinLnBrk="0" hangingPunct="1"/>
                      <a:r>
                        <a:rPr lang="en-US" sz="1000" b="1" i="0" u="none" strike="noStrike" kern="1200" dirty="0">
                          <a:solidFill>
                            <a:srgbClr val="494A4A"/>
                          </a:solidFill>
                          <a:effectLst/>
                          <a:latin typeface="Calibri" panose="020F0502020204030204" pitchFamily="34" charset="0"/>
                          <a:ea typeface="+mn-ea"/>
                          <a:cs typeface="+mn-cs"/>
                        </a:rPr>
                        <a:t>_Data strategy project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endParaRPr lang="en-CA" sz="1000" b="0" i="0" u="none" strike="noStrike" kern="1200" dirty="0">
                        <a:solidFill>
                          <a:srgbClr val="494A4A"/>
                        </a:solidFill>
                        <a:effectLst/>
                        <a:latin typeface="Calibri" panose="020F0502020204030204" pitchFamily="34" charset="0"/>
                        <a:ea typeface="+mn-ea"/>
                        <a:cs typeface="+mn-cs"/>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7901202"/>
                  </a:ext>
                </a:extLst>
              </a:tr>
              <a:tr h="0">
                <a:tc>
                  <a:txBody>
                    <a:bodyPr/>
                    <a:lstStyle/>
                    <a:p>
                      <a:pPr algn="l" fontAlgn="ctr"/>
                      <a:r>
                        <a:rPr lang="en-US" sz="1000" b="1" i="0" u="none" strike="noStrike" dirty="0">
                          <a:solidFill>
                            <a:srgbClr val="494A4A"/>
                          </a:solidFill>
                          <a:effectLst/>
                          <a:latin typeface="Calibri" panose="020F0502020204030204" pitchFamily="34" charset="0"/>
                        </a:rPr>
                        <a:t>_Data strategy project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70113686"/>
                  </a:ext>
                </a:extLst>
              </a:tr>
              <a:tr h="0">
                <a:tc>
                  <a:txBody>
                    <a:bodyPr/>
                    <a:lstStyle/>
                    <a:p>
                      <a:pPr algn="l" fontAlgn="ctr"/>
                      <a:r>
                        <a:rPr lang="en-US" sz="1000" b="0" i="0" u="none" strike="noStrike" dirty="0">
                          <a:solidFill>
                            <a:srgbClr val="494A4A"/>
                          </a:solidFill>
                          <a:effectLst/>
                          <a:latin typeface="Calibri" panose="020F0502020204030204" pitchFamily="34" charset="0"/>
                        </a:rPr>
                        <a:t>Assess potential for AI to enhance service desk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16383386"/>
                  </a:ext>
                </a:extLst>
              </a:tr>
              <a:tr h="0">
                <a:tc>
                  <a:txBody>
                    <a:bodyPr/>
                    <a:lstStyle/>
                    <a:p>
                      <a:pPr algn="l" fontAlgn="ctr"/>
                      <a:r>
                        <a:rPr lang="en-US" sz="1000" b="1" i="0" u="none" strike="noStrike" dirty="0">
                          <a:solidFill>
                            <a:srgbClr val="494A4A"/>
                          </a:solidFill>
                          <a:effectLst/>
                          <a:latin typeface="Calibri" panose="020F0502020204030204" pitchFamily="34" charset="0"/>
                        </a:rPr>
                        <a:t>Assess potential for AI to predict student success and need for intervention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7073657"/>
                  </a:ext>
                </a:extLst>
              </a:tr>
              <a:tr h="0">
                <a:tc>
                  <a:txBody>
                    <a:bodyPr/>
                    <a:lstStyle/>
                    <a:p>
                      <a:pPr algn="l" fontAlgn="ctr"/>
                      <a:r>
                        <a:rPr lang="en-US" sz="1000" b="1" i="0" u="none" strike="noStrike" dirty="0">
                          <a:solidFill>
                            <a:srgbClr val="494A4A"/>
                          </a:solidFill>
                          <a:effectLst/>
                          <a:latin typeface="Calibri" panose="020F0502020204030204" pitchFamily="34" charset="0"/>
                        </a:rPr>
                        <a:t>Assess potential for AI to inform future strategic initiatives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endParaRPr lang="en-CA" sz="1000" dirty="0">
                        <a:latin typeface="Montserrat Medium" panose="00000600000000000000" pitchFamily="2" charset="0"/>
                      </a:endParaRPr>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endParaRPr lang="en-CA" sz="900" dirty="0"/>
                    </a:p>
                  </a:txBody>
                  <a:tcPr marL="68575" marR="68575" marT="34269" marB="3426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65879516"/>
                  </a:ext>
                </a:extLst>
              </a:tr>
            </a:tbl>
          </a:graphicData>
        </a:graphic>
      </p:graphicFrame>
    </p:spTree>
    <p:extLst>
      <p:ext uri="{BB962C8B-B14F-4D97-AF65-F5344CB8AC3E}">
        <p14:creationId xmlns:p14="http://schemas.microsoft.com/office/powerpoint/2010/main" val="3134944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EAF6-4B79-B856-A494-FBBC5C4F49D5}"/>
              </a:ext>
            </a:extLst>
          </p:cNvPr>
          <p:cNvSpPr>
            <a:spLocks noGrp="1"/>
          </p:cNvSpPr>
          <p:nvPr>
            <p:ph type="title"/>
          </p:nvPr>
        </p:nvSpPr>
        <p:spPr/>
        <p:txBody>
          <a:bodyPr/>
          <a:lstStyle/>
          <a:p>
            <a:r>
              <a:rPr lang="en-US" dirty="0"/>
              <a:t>IT Strategy Refresh Cycle</a:t>
            </a:r>
          </a:p>
        </p:txBody>
      </p:sp>
      <p:sp>
        <p:nvSpPr>
          <p:cNvPr id="37" name="Text Placeholder 36">
            <a:extLst>
              <a:ext uri="{FF2B5EF4-FFF2-40B4-BE49-F238E27FC236}">
                <a16:creationId xmlns:a16="http://schemas.microsoft.com/office/drawing/2014/main" id="{ACA73F7F-28F2-A87D-25DE-983CC90AA7FA}"/>
              </a:ext>
            </a:extLst>
          </p:cNvPr>
          <p:cNvSpPr>
            <a:spLocks noGrp="1"/>
          </p:cNvSpPr>
          <p:nvPr>
            <p:ph type="body" sz="quarter" idx="15"/>
          </p:nvPr>
        </p:nvSpPr>
        <p:spPr/>
        <p:txBody>
          <a:bodyPr/>
          <a:lstStyle/>
          <a:p>
            <a:r>
              <a:rPr lang="en-US" dirty="0"/>
              <a:t>Earlham College IT Strategy 24-25</a:t>
            </a:r>
          </a:p>
        </p:txBody>
      </p:sp>
      <p:sp>
        <p:nvSpPr>
          <p:cNvPr id="6" name="TextBox 5">
            <a:extLst>
              <a:ext uri="{FF2B5EF4-FFF2-40B4-BE49-F238E27FC236}">
                <a16:creationId xmlns:a16="http://schemas.microsoft.com/office/drawing/2014/main" id="{FC41FA3E-82A6-02F2-F814-0D8BBB73442E}"/>
              </a:ext>
            </a:extLst>
          </p:cNvPr>
          <p:cNvSpPr txBox="1"/>
          <p:nvPr/>
        </p:nvSpPr>
        <p:spPr>
          <a:xfrm>
            <a:off x="5170714" y="-805543"/>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sp>
        <p:nvSpPr>
          <p:cNvPr id="7" name="Shape 42367">
            <a:extLst>
              <a:ext uri="{FF2B5EF4-FFF2-40B4-BE49-F238E27FC236}">
                <a16:creationId xmlns:a16="http://schemas.microsoft.com/office/drawing/2014/main" id="{E383012B-E5E4-641B-2C47-903D70C296A8}"/>
              </a:ext>
            </a:extLst>
          </p:cNvPr>
          <p:cNvSpPr/>
          <p:nvPr/>
        </p:nvSpPr>
        <p:spPr>
          <a:xfrm>
            <a:off x="2090738" y="4646612"/>
            <a:ext cx="0" cy="234950"/>
          </a:xfrm>
          <a:prstGeom prst="line">
            <a:avLst/>
          </a:prstGeom>
          <a:noFill/>
          <a:ln w="38100" cap="flat">
            <a:solidFill>
              <a:srgbClr val="FFFFFF">
                <a:lumMod val="85000"/>
              </a:srgbClr>
            </a:solidFill>
            <a:prstDash val="solid"/>
            <a:miter lim="400000"/>
          </a:ln>
          <a:effectLst/>
        </p:spPr>
        <p:txBody>
          <a:bodyPr lIns="26786" tIns="26786" rIns="26786" bIns="26786" anchor="ctr"/>
          <a:lstStyle/>
          <a:p>
            <a:pPr defTabSz="685732" eaLnBrk="1" fontAlgn="auto" hangingPunct="1">
              <a:lnSpc>
                <a:spcPct val="110000"/>
              </a:lnSpc>
              <a:spcBef>
                <a:spcPts val="0"/>
              </a:spcBef>
              <a:spcAft>
                <a:spcPts val="0"/>
              </a:spcAft>
              <a:defRPr/>
            </a:pPr>
            <a:endParaRPr lang="en-CA" kern="0" dirty="0">
              <a:solidFill>
                <a:srgbClr val="494949"/>
              </a:solidFill>
            </a:endParaRPr>
          </a:p>
        </p:txBody>
      </p:sp>
      <p:sp>
        <p:nvSpPr>
          <p:cNvPr id="8" name="Shape 42368">
            <a:extLst>
              <a:ext uri="{FF2B5EF4-FFF2-40B4-BE49-F238E27FC236}">
                <a16:creationId xmlns:a16="http://schemas.microsoft.com/office/drawing/2014/main" id="{702F9924-7D4C-01FA-535C-8100332E539F}"/>
              </a:ext>
            </a:extLst>
          </p:cNvPr>
          <p:cNvSpPr/>
          <p:nvPr/>
        </p:nvSpPr>
        <p:spPr>
          <a:xfrm>
            <a:off x="4476750" y="4646612"/>
            <a:ext cx="0" cy="234950"/>
          </a:xfrm>
          <a:prstGeom prst="line">
            <a:avLst/>
          </a:prstGeom>
          <a:noFill/>
          <a:ln w="38100" cap="flat">
            <a:solidFill>
              <a:srgbClr val="FFFFFF">
                <a:lumMod val="85000"/>
              </a:srgbClr>
            </a:solidFill>
            <a:prstDash val="solid"/>
            <a:miter lim="400000"/>
          </a:ln>
          <a:effectLst/>
        </p:spPr>
        <p:txBody>
          <a:bodyPr lIns="26786" tIns="26786" rIns="26786" bIns="26786" anchor="ctr"/>
          <a:lstStyle/>
          <a:p>
            <a:pPr defTabSz="685732" eaLnBrk="1" fontAlgn="auto" hangingPunct="1">
              <a:lnSpc>
                <a:spcPct val="110000"/>
              </a:lnSpc>
              <a:spcBef>
                <a:spcPts val="0"/>
              </a:spcBef>
              <a:spcAft>
                <a:spcPts val="0"/>
              </a:spcAft>
              <a:defRPr/>
            </a:pPr>
            <a:endParaRPr lang="en-CA" kern="0" dirty="0">
              <a:solidFill>
                <a:srgbClr val="494949"/>
              </a:solidFill>
            </a:endParaRPr>
          </a:p>
        </p:txBody>
      </p:sp>
      <p:sp>
        <p:nvSpPr>
          <p:cNvPr id="9" name="Shape 42369">
            <a:extLst>
              <a:ext uri="{FF2B5EF4-FFF2-40B4-BE49-F238E27FC236}">
                <a16:creationId xmlns:a16="http://schemas.microsoft.com/office/drawing/2014/main" id="{BB81E230-609B-B46C-CDA0-A3C67B2E3EF0}"/>
              </a:ext>
            </a:extLst>
          </p:cNvPr>
          <p:cNvSpPr/>
          <p:nvPr/>
        </p:nvSpPr>
        <p:spPr>
          <a:xfrm>
            <a:off x="6867525" y="4646612"/>
            <a:ext cx="0" cy="234950"/>
          </a:xfrm>
          <a:prstGeom prst="line">
            <a:avLst/>
          </a:prstGeom>
          <a:noFill/>
          <a:ln w="38100" cap="flat">
            <a:solidFill>
              <a:srgbClr val="FFFFFF">
                <a:lumMod val="85000"/>
              </a:srgbClr>
            </a:solidFill>
            <a:prstDash val="solid"/>
            <a:miter lim="400000"/>
          </a:ln>
          <a:effectLst/>
        </p:spPr>
        <p:txBody>
          <a:bodyPr lIns="26786" tIns="26786" rIns="26786" bIns="26786" anchor="ctr"/>
          <a:lstStyle/>
          <a:p>
            <a:pPr defTabSz="685732" eaLnBrk="1" fontAlgn="auto" hangingPunct="1">
              <a:lnSpc>
                <a:spcPct val="110000"/>
              </a:lnSpc>
              <a:spcBef>
                <a:spcPts val="0"/>
              </a:spcBef>
              <a:spcAft>
                <a:spcPts val="0"/>
              </a:spcAft>
              <a:defRPr/>
            </a:pPr>
            <a:endParaRPr lang="en-CA" kern="0" dirty="0">
              <a:solidFill>
                <a:srgbClr val="494949"/>
              </a:solidFill>
            </a:endParaRPr>
          </a:p>
        </p:txBody>
      </p:sp>
      <p:sp>
        <p:nvSpPr>
          <p:cNvPr id="10" name="Shape 42371">
            <a:extLst>
              <a:ext uri="{FF2B5EF4-FFF2-40B4-BE49-F238E27FC236}">
                <a16:creationId xmlns:a16="http://schemas.microsoft.com/office/drawing/2014/main" id="{E18B7617-B1C7-2A0F-4581-AFDAFB842B06}"/>
              </a:ext>
            </a:extLst>
          </p:cNvPr>
          <p:cNvSpPr/>
          <p:nvPr/>
        </p:nvSpPr>
        <p:spPr>
          <a:xfrm>
            <a:off x="3286125" y="2439987"/>
            <a:ext cx="0" cy="234950"/>
          </a:xfrm>
          <a:prstGeom prst="line">
            <a:avLst/>
          </a:prstGeom>
          <a:noFill/>
          <a:ln w="38100" cap="flat">
            <a:solidFill>
              <a:srgbClr val="FFFFFF">
                <a:lumMod val="85000"/>
              </a:srgbClr>
            </a:solidFill>
            <a:prstDash val="solid"/>
            <a:miter lim="400000"/>
          </a:ln>
          <a:effectLst/>
        </p:spPr>
        <p:txBody>
          <a:bodyPr lIns="26786" tIns="26786" rIns="26786" bIns="26786" anchor="ctr"/>
          <a:lstStyle/>
          <a:p>
            <a:pPr defTabSz="685732" eaLnBrk="1" fontAlgn="auto" hangingPunct="1">
              <a:lnSpc>
                <a:spcPct val="110000"/>
              </a:lnSpc>
              <a:spcBef>
                <a:spcPts val="0"/>
              </a:spcBef>
              <a:spcAft>
                <a:spcPts val="0"/>
              </a:spcAft>
              <a:defRPr/>
            </a:pPr>
            <a:endParaRPr kern="0" dirty="0">
              <a:solidFill>
                <a:srgbClr val="494949"/>
              </a:solidFill>
            </a:endParaRPr>
          </a:p>
        </p:txBody>
      </p:sp>
      <p:sp>
        <p:nvSpPr>
          <p:cNvPr id="11" name="Shape 42372">
            <a:extLst>
              <a:ext uri="{FF2B5EF4-FFF2-40B4-BE49-F238E27FC236}">
                <a16:creationId xmlns:a16="http://schemas.microsoft.com/office/drawing/2014/main" id="{FF04E166-114F-62EA-F0EA-9520AFB5A26A}"/>
              </a:ext>
            </a:extLst>
          </p:cNvPr>
          <p:cNvSpPr/>
          <p:nvPr/>
        </p:nvSpPr>
        <p:spPr>
          <a:xfrm>
            <a:off x="5680075" y="2439987"/>
            <a:ext cx="0" cy="234950"/>
          </a:xfrm>
          <a:prstGeom prst="line">
            <a:avLst/>
          </a:prstGeom>
          <a:noFill/>
          <a:ln w="38100" cap="flat">
            <a:solidFill>
              <a:srgbClr val="FFFFFF">
                <a:lumMod val="85000"/>
              </a:srgbClr>
            </a:solidFill>
            <a:prstDash val="solid"/>
            <a:miter lim="400000"/>
          </a:ln>
          <a:effectLst/>
        </p:spPr>
        <p:txBody>
          <a:bodyPr lIns="26786" tIns="26786" rIns="26786" bIns="26786" anchor="ctr"/>
          <a:lstStyle/>
          <a:p>
            <a:pPr defTabSz="685732" eaLnBrk="1" fontAlgn="auto" hangingPunct="1">
              <a:lnSpc>
                <a:spcPct val="110000"/>
              </a:lnSpc>
              <a:spcBef>
                <a:spcPts val="0"/>
              </a:spcBef>
              <a:spcAft>
                <a:spcPts val="0"/>
              </a:spcAft>
              <a:defRPr/>
            </a:pPr>
            <a:endParaRPr kern="0" dirty="0">
              <a:solidFill>
                <a:srgbClr val="494949"/>
              </a:solidFill>
            </a:endParaRPr>
          </a:p>
        </p:txBody>
      </p:sp>
      <p:sp>
        <p:nvSpPr>
          <p:cNvPr id="12" name="Shape 42391">
            <a:extLst>
              <a:ext uri="{FF2B5EF4-FFF2-40B4-BE49-F238E27FC236}">
                <a16:creationId xmlns:a16="http://schemas.microsoft.com/office/drawing/2014/main" id="{E243B02F-F141-FD34-CFB6-6A711151DE8E}"/>
              </a:ext>
            </a:extLst>
          </p:cNvPr>
          <p:cNvSpPr/>
          <p:nvPr/>
        </p:nvSpPr>
        <p:spPr>
          <a:xfrm>
            <a:off x="1566863" y="2674937"/>
            <a:ext cx="1504950" cy="1978025"/>
          </a:xfrm>
          <a:custGeom>
            <a:avLst/>
            <a:gdLst/>
            <a:ahLst/>
            <a:cxnLst>
              <a:cxn ang="0">
                <a:pos x="wd2" y="hd2"/>
              </a:cxn>
              <a:cxn ang="5400000">
                <a:pos x="wd2" y="hd2"/>
              </a:cxn>
              <a:cxn ang="10800000">
                <a:pos x="wd2" y="hd2"/>
              </a:cxn>
              <a:cxn ang="16200000">
                <a:pos x="wd2" y="hd2"/>
              </a:cxn>
            </a:cxnLst>
            <a:rect l="0" t="0" r="r" b="b"/>
            <a:pathLst>
              <a:path w="21551" h="21563" extrusionOk="0">
                <a:moveTo>
                  <a:pt x="7399" y="0"/>
                </a:moveTo>
                <a:cubicBezTo>
                  <a:pt x="7173" y="0"/>
                  <a:pt x="6948" y="38"/>
                  <a:pt x="6738" y="113"/>
                </a:cubicBezTo>
                <a:cubicBezTo>
                  <a:pt x="6369" y="259"/>
                  <a:pt x="6105" y="460"/>
                  <a:pt x="5585" y="856"/>
                </a:cubicBezTo>
                <a:lnTo>
                  <a:pt x="3" y="5108"/>
                </a:lnTo>
                <a:lnTo>
                  <a:pt x="5181" y="9052"/>
                </a:lnTo>
                <a:cubicBezTo>
                  <a:pt x="5832" y="9547"/>
                  <a:pt x="6164" y="9800"/>
                  <a:pt x="6403" y="10153"/>
                </a:cubicBezTo>
                <a:cubicBezTo>
                  <a:pt x="6648" y="10552"/>
                  <a:pt x="6648" y="11012"/>
                  <a:pt x="6403" y="11411"/>
                </a:cubicBezTo>
                <a:cubicBezTo>
                  <a:pt x="6164" y="11763"/>
                  <a:pt x="5832" y="12014"/>
                  <a:pt x="5171" y="12517"/>
                </a:cubicBezTo>
                <a:lnTo>
                  <a:pt x="0" y="16456"/>
                </a:lnTo>
                <a:lnTo>
                  <a:pt x="5575" y="20703"/>
                </a:lnTo>
                <a:cubicBezTo>
                  <a:pt x="6103" y="21105"/>
                  <a:pt x="6369" y="21305"/>
                  <a:pt x="6738" y="21451"/>
                </a:cubicBezTo>
                <a:cubicBezTo>
                  <a:pt x="7157" y="21600"/>
                  <a:pt x="7641" y="21600"/>
                  <a:pt x="8059" y="21451"/>
                </a:cubicBezTo>
                <a:cubicBezTo>
                  <a:pt x="8428" y="21305"/>
                  <a:pt x="8693" y="21104"/>
                  <a:pt x="9212" y="20708"/>
                </a:cubicBezTo>
                <a:lnTo>
                  <a:pt x="20422" y="12170"/>
                </a:lnTo>
                <a:cubicBezTo>
                  <a:pt x="20950" y="11767"/>
                  <a:pt x="21213" y="11565"/>
                  <a:pt x="21405" y="11284"/>
                </a:cubicBezTo>
                <a:cubicBezTo>
                  <a:pt x="21600" y="10965"/>
                  <a:pt x="21600" y="10597"/>
                  <a:pt x="21405" y="10278"/>
                </a:cubicBezTo>
                <a:cubicBezTo>
                  <a:pt x="21213" y="9996"/>
                  <a:pt x="20949" y="9795"/>
                  <a:pt x="20429" y="9399"/>
                </a:cubicBezTo>
                <a:lnTo>
                  <a:pt x="9219" y="861"/>
                </a:lnTo>
                <a:cubicBezTo>
                  <a:pt x="8691" y="459"/>
                  <a:pt x="8429" y="259"/>
                  <a:pt x="8059" y="113"/>
                </a:cubicBezTo>
                <a:cubicBezTo>
                  <a:pt x="7850" y="38"/>
                  <a:pt x="7624" y="0"/>
                  <a:pt x="7399" y="0"/>
                </a:cubicBezTo>
                <a:close/>
              </a:path>
            </a:pathLst>
          </a:custGeom>
          <a:solidFill>
            <a:srgbClr val="2576B7"/>
          </a:solidFill>
          <a:ln w="12700" cap="flat">
            <a:noFill/>
            <a:miter lim="400000"/>
          </a:ln>
          <a:effectLst/>
        </p:spPr>
        <p:txBody>
          <a:bodyPr lIns="0" tIns="0" rIns="0" bIns="0"/>
          <a:lstStyle/>
          <a:p>
            <a:pPr defTabSz="685732" eaLnBrk="1" fontAlgn="auto" hangingPunct="1">
              <a:lnSpc>
                <a:spcPct val="110000"/>
              </a:lnSpc>
              <a:spcBef>
                <a:spcPts val="0"/>
              </a:spcBef>
              <a:spcAft>
                <a:spcPts val="0"/>
              </a:spcAft>
              <a:defRPr/>
            </a:pPr>
            <a:endParaRPr kern="0" dirty="0">
              <a:solidFill>
                <a:srgbClr val="494949"/>
              </a:solidFill>
            </a:endParaRPr>
          </a:p>
        </p:txBody>
      </p:sp>
      <p:sp>
        <p:nvSpPr>
          <p:cNvPr id="13" name="Shape 42392">
            <a:extLst>
              <a:ext uri="{FF2B5EF4-FFF2-40B4-BE49-F238E27FC236}">
                <a16:creationId xmlns:a16="http://schemas.microsoft.com/office/drawing/2014/main" id="{4606A762-435B-60A6-79B2-1DBC36B13940}"/>
              </a:ext>
            </a:extLst>
          </p:cNvPr>
          <p:cNvSpPr/>
          <p:nvPr/>
        </p:nvSpPr>
        <p:spPr>
          <a:xfrm>
            <a:off x="1973263" y="3533775"/>
            <a:ext cx="500062" cy="260350"/>
          </a:xfrm>
          <a:prstGeom prst="rightArrow">
            <a:avLst>
              <a:gd name="adj1" fmla="val 42849"/>
              <a:gd name="adj2" fmla="val 62190"/>
            </a:avLst>
          </a:prstGeom>
          <a:solidFill>
            <a:srgbClr val="FFFFFF"/>
          </a:solidFill>
          <a:ln w="12700" cap="flat">
            <a:noFill/>
            <a:miter lim="400000"/>
          </a:ln>
          <a:effectLst/>
        </p:spPr>
        <p:txBody>
          <a:bodyPr lIns="0" tIns="0" rIns="0" bIns="0"/>
          <a:lstStyle/>
          <a:p>
            <a:pPr defTabSz="685732" eaLnBrk="1" fontAlgn="auto" hangingPunct="1">
              <a:lnSpc>
                <a:spcPct val="110000"/>
              </a:lnSpc>
              <a:spcBef>
                <a:spcPts val="0"/>
              </a:spcBef>
              <a:spcAft>
                <a:spcPts val="0"/>
              </a:spcAft>
              <a:defRPr/>
            </a:pPr>
            <a:endParaRPr kern="0" dirty="0">
              <a:solidFill>
                <a:srgbClr val="494949"/>
              </a:solidFill>
            </a:endParaRPr>
          </a:p>
        </p:txBody>
      </p:sp>
      <p:sp>
        <p:nvSpPr>
          <p:cNvPr id="14" name="Shape 42397">
            <a:extLst>
              <a:ext uri="{FF2B5EF4-FFF2-40B4-BE49-F238E27FC236}">
                <a16:creationId xmlns:a16="http://schemas.microsoft.com/office/drawing/2014/main" id="{EC4BFEC4-A476-8D03-5750-BC2D355F2D03}"/>
              </a:ext>
            </a:extLst>
          </p:cNvPr>
          <p:cNvSpPr/>
          <p:nvPr/>
        </p:nvSpPr>
        <p:spPr>
          <a:xfrm>
            <a:off x="2771775" y="2674937"/>
            <a:ext cx="1504950" cy="1978025"/>
          </a:xfrm>
          <a:custGeom>
            <a:avLst/>
            <a:gdLst/>
            <a:ahLst/>
            <a:cxnLst>
              <a:cxn ang="0">
                <a:pos x="wd2" y="hd2"/>
              </a:cxn>
              <a:cxn ang="5400000">
                <a:pos x="wd2" y="hd2"/>
              </a:cxn>
              <a:cxn ang="10800000">
                <a:pos x="wd2" y="hd2"/>
              </a:cxn>
              <a:cxn ang="16200000">
                <a:pos x="wd2" y="hd2"/>
              </a:cxn>
            </a:cxnLst>
            <a:rect l="0" t="0" r="r" b="b"/>
            <a:pathLst>
              <a:path w="21551" h="21563" extrusionOk="0">
                <a:moveTo>
                  <a:pt x="7399" y="0"/>
                </a:moveTo>
                <a:cubicBezTo>
                  <a:pt x="7173" y="0"/>
                  <a:pt x="6948" y="38"/>
                  <a:pt x="6738" y="113"/>
                </a:cubicBezTo>
                <a:cubicBezTo>
                  <a:pt x="6369" y="259"/>
                  <a:pt x="6105" y="460"/>
                  <a:pt x="5585" y="856"/>
                </a:cubicBezTo>
                <a:lnTo>
                  <a:pt x="3" y="5108"/>
                </a:lnTo>
                <a:lnTo>
                  <a:pt x="5181" y="9052"/>
                </a:lnTo>
                <a:cubicBezTo>
                  <a:pt x="5832" y="9547"/>
                  <a:pt x="6164" y="9800"/>
                  <a:pt x="6403" y="10153"/>
                </a:cubicBezTo>
                <a:cubicBezTo>
                  <a:pt x="6648" y="10552"/>
                  <a:pt x="6648" y="11012"/>
                  <a:pt x="6403" y="11411"/>
                </a:cubicBezTo>
                <a:cubicBezTo>
                  <a:pt x="6164" y="11763"/>
                  <a:pt x="5832" y="12014"/>
                  <a:pt x="5171" y="12517"/>
                </a:cubicBezTo>
                <a:lnTo>
                  <a:pt x="0" y="16456"/>
                </a:lnTo>
                <a:lnTo>
                  <a:pt x="5575" y="20703"/>
                </a:lnTo>
                <a:cubicBezTo>
                  <a:pt x="6103" y="21105"/>
                  <a:pt x="6369" y="21305"/>
                  <a:pt x="6738" y="21451"/>
                </a:cubicBezTo>
                <a:cubicBezTo>
                  <a:pt x="7157" y="21600"/>
                  <a:pt x="7641" y="21600"/>
                  <a:pt x="8059" y="21451"/>
                </a:cubicBezTo>
                <a:cubicBezTo>
                  <a:pt x="8428" y="21305"/>
                  <a:pt x="8693" y="21104"/>
                  <a:pt x="9212" y="20708"/>
                </a:cubicBezTo>
                <a:lnTo>
                  <a:pt x="20422" y="12170"/>
                </a:lnTo>
                <a:cubicBezTo>
                  <a:pt x="20950" y="11767"/>
                  <a:pt x="21213" y="11565"/>
                  <a:pt x="21405" y="11284"/>
                </a:cubicBezTo>
                <a:cubicBezTo>
                  <a:pt x="21600" y="10965"/>
                  <a:pt x="21600" y="10597"/>
                  <a:pt x="21405" y="10278"/>
                </a:cubicBezTo>
                <a:cubicBezTo>
                  <a:pt x="21213" y="9996"/>
                  <a:pt x="20949" y="9795"/>
                  <a:pt x="20429" y="9399"/>
                </a:cubicBezTo>
                <a:lnTo>
                  <a:pt x="9219" y="861"/>
                </a:lnTo>
                <a:cubicBezTo>
                  <a:pt x="8691" y="459"/>
                  <a:pt x="8429" y="259"/>
                  <a:pt x="8059" y="113"/>
                </a:cubicBezTo>
                <a:cubicBezTo>
                  <a:pt x="7850" y="38"/>
                  <a:pt x="7624" y="0"/>
                  <a:pt x="7399" y="0"/>
                </a:cubicBezTo>
                <a:close/>
              </a:path>
            </a:pathLst>
          </a:custGeom>
          <a:solidFill>
            <a:srgbClr val="5090C4"/>
          </a:solidFill>
          <a:ln w="12700" cap="flat">
            <a:noFill/>
            <a:miter lim="400000"/>
          </a:ln>
          <a:effectLst/>
        </p:spPr>
        <p:txBody>
          <a:bodyPr lIns="0" tIns="0" rIns="0" bIns="0"/>
          <a:lstStyle/>
          <a:p>
            <a:pPr defTabSz="685732" eaLnBrk="1" fontAlgn="auto" hangingPunct="1">
              <a:lnSpc>
                <a:spcPct val="110000"/>
              </a:lnSpc>
              <a:spcBef>
                <a:spcPts val="0"/>
              </a:spcBef>
              <a:spcAft>
                <a:spcPts val="0"/>
              </a:spcAft>
              <a:defRPr/>
            </a:pPr>
            <a:endParaRPr kern="0" dirty="0">
              <a:solidFill>
                <a:srgbClr val="494949"/>
              </a:solidFill>
            </a:endParaRPr>
          </a:p>
        </p:txBody>
      </p:sp>
      <p:sp>
        <p:nvSpPr>
          <p:cNvPr id="15" name="Shape 42401">
            <a:extLst>
              <a:ext uri="{FF2B5EF4-FFF2-40B4-BE49-F238E27FC236}">
                <a16:creationId xmlns:a16="http://schemas.microsoft.com/office/drawing/2014/main" id="{210B0DED-3120-82BB-1FE7-1E81C4552782}"/>
              </a:ext>
            </a:extLst>
          </p:cNvPr>
          <p:cNvSpPr/>
          <p:nvPr/>
        </p:nvSpPr>
        <p:spPr>
          <a:xfrm>
            <a:off x="3171825" y="3533775"/>
            <a:ext cx="500063" cy="260350"/>
          </a:xfrm>
          <a:prstGeom prst="rightArrow">
            <a:avLst>
              <a:gd name="adj1" fmla="val 42849"/>
              <a:gd name="adj2" fmla="val 62190"/>
            </a:avLst>
          </a:prstGeom>
          <a:solidFill>
            <a:srgbClr val="FFFFFF"/>
          </a:solidFill>
          <a:ln w="12700" cap="flat">
            <a:noFill/>
            <a:miter lim="400000"/>
          </a:ln>
          <a:effectLst/>
        </p:spPr>
        <p:txBody>
          <a:bodyPr lIns="0" tIns="0" rIns="0" bIns="0"/>
          <a:lstStyle/>
          <a:p>
            <a:pPr defTabSz="685732" eaLnBrk="1" fontAlgn="auto" hangingPunct="1">
              <a:lnSpc>
                <a:spcPct val="110000"/>
              </a:lnSpc>
              <a:spcBef>
                <a:spcPts val="0"/>
              </a:spcBef>
              <a:spcAft>
                <a:spcPts val="0"/>
              </a:spcAft>
              <a:defRPr/>
            </a:pPr>
            <a:endParaRPr kern="0" dirty="0">
              <a:solidFill>
                <a:srgbClr val="494949"/>
              </a:solidFill>
            </a:endParaRPr>
          </a:p>
        </p:txBody>
      </p:sp>
      <p:sp>
        <p:nvSpPr>
          <p:cNvPr id="16" name="Shape 42403">
            <a:extLst>
              <a:ext uri="{FF2B5EF4-FFF2-40B4-BE49-F238E27FC236}">
                <a16:creationId xmlns:a16="http://schemas.microsoft.com/office/drawing/2014/main" id="{5EBD7A40-7E4D-0AF7-C9AA-97D470DC6080}"/>
              </a:ext>
            </a:extLst>
          </p:cNvPr>
          <p:cNvSpPr/>
          <p:nvPr/>
        </p:nvSpPr>
        <p:spPr>
          <a:xfrm>
            <a:off x="3960813" y="2674937"/>
            <a:ext cx="1504950" cy="1978025"/>
          </a:xfrm>
          <a:custGeom>
            <a:avLst/>
            <a:gdLst/>
            <a:ahLst/>
            <a:cxnLst>
              <a:cxn ang="0">
                <a:pos x="wd2" y="hd2"/>
              </a:cxn>
              <a:cxn ang="5400000">
                <a:pos x="wd2" y="hd2"/>
              </a:cxn>
              <a:cxn ang="10800000">
                <a:pos x="wd2" y="hd2"/>
              </a:cxn>
              <a:cxn ang="16200000">
                <a:pos x="wd2" y="hd2"/>
              </a:cxn>
            </a:cxnLst>
            <a:rect l="0" t="0" r="r" b="b"/>
            <a:pathLst>
              <a:path w="21551" h="21563" extrusionOk="0">
                <a:moveTo>
                  <a:pt x="7399" y="0"/>
                </a:moveTo>
                <a:cubicBezTo>
                  <a:pt x="7173" y="0"/>
                  <a:pt x="6948" y="38"/>
                  <a:pt x="6738" y="113"/>
                </a:cubicBezTo>
                <a:cubicBezTo>
                  <a:pt x="6369" y="259"/>
                  <a:pt x="6105" y="460"/>
                  <a:pt x="5585" y="856"/>
                </a:cubicBezTo>
                <a:lnTo>
                  <a:pt x="3" y="5108"/>
                </a:lnTo>
                <a:lnTo>
                  <a:pt x="5181" y="9052"/>
                </a:lnTo>
                <a:cubicBezTo>
                  <a:pt x="5832" y="9547"/>
                  <a:pt x="6164" y="9800"/>
                  <a:pt x="6403" y="10153"/>
                </a:cubicBezTo>
                <a:cubicBezTo>
                  <a:pt x="6648" y="10552"/>
                  <a:pt x="6648" y="11012"/>
                  <a:pt x="6403" y="11411"/>
                </a:cubicBezTo>
                <a:cubicBezTo>
                  <a:pt x="6164" y="11763"/>
                  <a:pt x="5832" y="12014"/>
                  <a:pt x="5171" y="12517"/>
                </a:cubicBezTo>
                <a:lnTo>
                  <a:pt x="0" y="16456"/>
                </a:lnTo>
                <a:lnTo>
                  <a:pt x="5575" y="20703"/>
                </a:lnTo>
                <a:cubicBezTo>
                  <a:pt x="6103" y="21105"/>
                  <a:pt x="6369" y="21305"/>
                  <a:pt x="6738" y="21451"/>
                </a:cubicBezTo>
                <a:cubicBezTo>
                  <a:pt x="7157" y="21600"/>
                  <a:pt x="7641" y="21600"/>
                  <a:pt x="8059" y="21451"/>
                </a:cubicBezTo>
                <a:cubicBezTo>
                  <a:pt x="8428" y="21305"/>
                  <a:pt x="8693" y="21104"/>
                  <a:pt x="9212" y="20708"/>
                </a:cubicBezTo>
                <a:lnTo>
                  <a:pt x="20422" y="12170"/>
                </a:lnTo>
                <a:cubicBezTo>
                  <a:pt x="20950" y="11767"/>
                  <a:pt x="21213" y="11565"/>
                  <a:pt x="21405" y="11284"/>
                </a:cubicBezTo>
                <a:cubicBezTo>
                  <a:pt x="21600" y="10965"/>
                  <a:pt x="21600" y="10597"/>
                  <a:pt x="21405" y="10278"/>
                </a:cubicBezTo>
                <a:cubicBezTo>
                  <a:pt x="21213" y="9996"/>
                  <a:pt x="20949" y="9795"/>
                  <a:pt x="20429" y="9399"/>
                </a:cubicBezTo>
                <a:lnTo>
                  <a:pt x="9219" y="861"/>
                </a:lnTo>
                <a:cubicBezTo>
                  <a:pt x="8691" y="459"/>
                  <a:pt x="8429" y="259"/>
                  <a:pt x="8059" y="113"/>
                </a:cubicBezTo>
                <a:cubicBezTo>
                  <a:pt x="7850" y="38"/>
                  <a:pt x="7624" y="0"/>
                  <a:pt x="7399" y="0"/>
                </a:cubicBezTo>
                <a:close/>
              </a:path>
            </a:pathLst>
          </a:custGeom>
          <a:solidFill>
            <a:srgbClr val="15466D"/>
          </a:solidFill>
          <a:ln w="12700" cap="flat">
            <a:noFill/>
            <a:miter lim="400000"/>
          </a:ln>
          <a:effectLst/>
        </p:spPr>
        <p:txBody>
          <a:bodyPr lIns="0" tIns="0" rIns="0" bIns="0"/>
          <a:lstStyle/>
          <a:p>
            <a:pPr defTabSz="685732" eaLnBrk="1" fontAlgn="auto" hangingPunct="1">
              <a:lnSpc>
                <a:spcPct val="110000"/>
              </a:lnSpc>
              <a:spcBef>
                <a:spcPts val="0"/>
              </a:spcBef>
              <a:spcAft>
                <a:spcPts val="0"/>
              </a:spcAft>
              <a:defRPr/>
            </a:pPr>
            <a:endParaRPr kern="0" dirty="0">
              <a:solidFill>
                <a:srgbClr val="494949"/>
              </a:solidFill>
            </a:endParaRPr>
          </a:p>
        </p:txBody>
      </p:sp>
      <p:sp>
        <p:nvSpPr>
          <p:cNvPr id="17" name="Shape 42407">
            <a:extLst>
              <a:ext uri="{FF2B5EF4-FFF2-40B4-BE49-F238E27FC236}">
                <a16:creationId xmlns:a16="http://schemas.microsoft.com/office/drawing/2014/main" id="{CD98A8C3-60CC-2A5C-2312-96F36C738499}"/>
              </a:ext>
            </a:extLst>
          </p:cNvPr>
          <p:cNvSpPr/>
          <p:nvPr/>
        </p:nvSpPr>
        <p:spPr>
          <a:xfrm>
            <a:off x="4371975" y="3533775"/>
            <a:ext cx="500063" cy="260350"/>
          </a:xfrm>
          <a:prstGeom prst="rightArrow">
            <a:avLst>
              <a:gd name="adj1" fmla="val 42849"/>
              <a:gd name="adj2" fmla="val 62190"/>
            </a:avLst>
          </a:prstGeom>
          <a:solidFill>
            <a:srgbClr val="FFFFFF"/>
          </a:solidFill>
          <a:ln w="12700" cap="flat">
            <a:noFill/>
            <a:miter lim="400000"/>
          </a:ln>
          <a:effectLst/>
        </p:spPr>
        <p:txBody>
          <a:bodyPr lIns="0" tIns="0" rIns="0" bIns="0"/>
          <a:lstStyle/>
          <a:p>
            <a:pPr defTabSz="685732" eaLnBrk="1" fontAlgn="auto" hangingPunct="1">
              <a:lnSpc>
                <a:spcPct val="110000"/>
              </a:lnSpc>
              <a:spcBef>
                <a:spcPts val="0"/>
              </a:spcBef>
              <a:spcAft>
                <a:spcPts val="0"/>
              </a:spcAft>
              <a:defRPr/>
            </a:pPr>
            <a:endParaRPr kern="0" dirty="0">
              <a:solidFill>
                <a:srgbClr val="494949"/>
              </a:solidFill>
            </a:endParaRPr>
          </a:p>
        </p:txBody>
      </p:sp>
      <p:sp>
        <p:nvSpPr>
          <p:cNvPr id="18" name="Shape 42409">
            <a:extLst>
              <a:ext uri="{FF2B5EF4-FFF2-40B4-BE49-F238E27FC236}">
                <a16:creationId xmlns:a16="http://schemas.microsoft.com/office/drawing/2014/main" id="{C198D6BE-DA9D-8250-96CC-AE4F707E0B3B}"/>
              </a:ext>
            </a:extLst>
          </p:cNvPr>
          <p:cNvSpPr/>
          <p:nvPr/>
        </p:nvSpPr>
        <p:spPr>
          <a:xfrm>
            <a:off x="5165725" y="2674937"/>
            <a:ext cx="1504950" cy="1978025"/>
          </a:xfrm>
          <a:custGeom>
            <a:avLst/>
            <a:gdLst/>
            <a:ahLst/>
            <a:cxnLst>
              <a:cxn ang="0">
                <a:pos x="wd2" y="hd2"/>
              </a:cxn>
              <a:cxn ang="5400000">
                <a:pos x="wd2" y="hd2"/>
              </a:cxn>
              <a:cxn ang="10800000">
                <a:pos x="wd2" y="hd2"/>
              </a:cxn>
              <a:cxn ang="16200000">
                <a:pos x="wd2" y="hd2"/>
              </a:cxn>
            </a:cxnLst>
            <a:rect l="0" t="0" r="r" b="b"/>
            <a:pathLst>
              <a:path w="21551" h="21563" extrusionOk="0">
                <a:moveTo>
                  <a:pt x="7399" y="0"/>
                </a:moveTo>
                <a:cubicBezTo>
                  <a:pt x="7173" y="0"/>
                  <a:pt x="6948" y="38"/>
                  <a:pt x="6738" y="113"/>
                </a:cubicBezTo>
                <a:cubicBezTo>
                  <a:pt x="6369" y="259"/>
                  <a:pt x="6105" y="460"/>
                  <a:pt x="5585" y="856"/>
                </a:cubicBezTo>
                <a:lnTo>
                  <a:pt x="3" y="5108"/>
                </a:lnTo>
                <a:lnTo>
                  <a:pt x="5181" y="9052"/>
                </a:lnTo>
                <a:cubicBezTo>
                  <a:pt x="5832" y="9547"/>
                  <a:pt x="6164" y="9800"/>
                  <a:pt x="6403" y="10153"/>
                </a:cubicBezTo>
                <a:cubicBezTo>
                  <a:pt x="6648" y="10552"/>
                  <a:pt x="6648" y="11012"/>
                  <a:pt x="6403" y="11411"/>
                </a:cubicBezTo>
                <a:cubicBezTo>
                  <a:pt x="6164" y="11763"/>
                  <a:pt x="5832" y="12014"/>
                  <a:pt x="5171" y="12517"/>
                </a:cubicBezTo>
                <a:lnTo>
                  <a:pt x="0" y="16456"/>
                </a:lnTo>
                <a:lnTo>
                  <a:pt x="5575" y="20703"/>
                </a:lnTo>
                <a:cubicBezTo>
                  <a:pt x="6103" y="21105"/>
                  <a:pt x="6369" y="21305"/>
                  <a:pt x="6738" y="21451"/>
                </a:cubicBezTo>
                <a:cubicBezTo>
                  <a:pt x="7157" y="21600"/>
                  <a:pt x="7641" y="21600"/>
                  <a:pt x="8059" y="21451"/>
                </a:cubicBezTo>
                <a:cubicBezTo>
                  <a:pt x="8428" y="21305"/>
                  <a:pt x="8693" y="21104"/>
                  <a:pt x="9212" y="20708"/>
                </a:cubicBezTo>
                <a:lnTo>
                  <a:pt x="20422" y="12170"/>
                </a:lnTo>
                <a:cubicBezTo>
                  <a:pt x="20950" y="11767"/>
                  <a:pt x="21213" y="11565"/>
                  <a:pt x="21405" y="11284"/>
                </a:cubicBezTo>
                <a:cubicBezTo>
                  <a:pt x="21600" y="10965"/>
                  <a:pt x="21600" y="10597"/>
                  <a:pt x="21405" y="10278"/>
                </a:cubicBezTo>
                <a:cubicBezTo>
                  <a:pt x="21213" y="9996"/>
                  <a:pt x="20949" y="9795"/>
                  <a:pt x="20429" y="9399"/>
                </a:cubicBezTo>
                <a:lnTo>
                  <a:pt x="9219" y="861"/>
                </a:lnTo>
                <a:cubicBezTo>
                  <a:pt x="8691" y="459"/>
                  <a:pt x="8429" y="259"/>
                  <a:pt x="8059" y="113"/>
                </a:cubicBezTo>
                <a:cubicBezTo>
                  <a:pt x="7850" y="38"/>
                  <a:pt x="7624" y="0"/>
                  <a:pt x="7399" y="0"/>
                </a:cubicBezTo>
                <a:close/>
              </a:path>
            </a:pathLst>
          </a:custGeom>
          <a:solidFill>
            <a:schemeClr val="accent1"/>
          </a:solidFill>
          <a:ln w="12700" cap="flat">
            <a:noFill/>
            <a:miter lim="400000"/>
          </a:ln>
          <a:effectLst/>
        </p:spPr>
        <p:txBody>
          <a:bodyPr lIns="0" tIns="0" rIns="0" bIns="0"/>
          <a:lstStyle/>
          <a:p>
            <a:pPr defTabSz="685732" eaLnBrk="1" fontAlgn="auto" hangingPunct="1">
              <a:lnSpc>
                <a:spcPct val="110000"/>
              </a:lnSpc>
              <a:spcBef>
                <a:spcPts val="0"/>
              </a:spcBef>
              <a:spcAft>
                <a:spcPts val="0"/>
              </a:spcAft>
              <a:defRPr/>
            </a:pPr>
            <a:endParaRPr kern="0" dirty="0">
              <a:solidFill>
                <a:srgbClr val="494949"/>
              </a:solidFill>
            </a:endParaRPr>
          </a:p>
        </p:txBody>
      </p:sp>
      <p:sp>
        <p:nvSpPr>
          <p:cNvPr id="19" name="Shape 42413">
            <a:extLst>
              <a:ext uri="{FF2B5EF4-FFF2-40B4-BE49-F238E27FC236}">
                <a16:creationId xmlns:a16="http://schemas.microsoft.com/office/drawing/2014/main" id="{52F78F50-A2BB-0621-FA02-6D5BE7240E88}"/>
              </a:ext>
            </a:extLst>
          </p:cNvPr>
          <p:cNvSpPr/>
          <p:nvPr/>
        </p:nvSpPr>
        <p:spPr>
          <a:xfrm>
            <a:off x="5572125" y="3533775"/>
            <a:ext cx="500063" cy="260350"/>
          </a:xfrm>
          <a:prstGeom prst="rightArrow">
            <a:avLst>
              <a:gd name="adj1" fmla="val 42849"/>
              <a:gd name="adj2" fmla="val 62190"/>
            </a:avLst>
          </a:prstGeom>
          <a:solidFill>
            <a:srgbClr val="FFFFFF"/>
          </a:solidFill>
          <a:ln w="12700" cap="flat">
            <a:noFill/>
            <a:miter lim="400000"/>
          </a:ln>
          <a:effectLst/>
        </p:spPr>
        <p:txBody>
          <a:bodyPr lIns="0" tIns="0" rIns="0" bIns="0"/>
          <a:lstStyle/>
          <a:p>
            <a:pPr defTabSz="685732" eaLnBrk="1" fontAlgn="auto" hangingPunct="1">
              <a:lnSpc>
                <a:spcPct val="110000"/>
              </a:lnSpc>
              <a:spcBef>
                <a:spcPts val="0"/>
              </a:spcBef>
              <a:spcAft>
                <a:spcPts val="0"/>
              </a:spcAft>
              <a:defRPr/>
            </a:pPr>
            <a:endParaRPr kern="0" dirty="0">
              <a:solidFill>
                <a:srgbClr val="494949"/>
              </a:solidFill>
            </a:endParaRPr>
          </a:p>
        </p:txBody>
      </p:sp>
      <p:sp>
        <p:nvSpPr>
          <p:cNvPr id="20" name="Shape 42415">
            <a:extLst>
              <a:ext uri="{FF2B5EF4-FFF2-40B4-BE49-F238E27FC236}">
                <a16:creationId xmlns:a16="http://schemas.microsoft.com/office/drawing/2014/main" id="{F9BF0A3C-D759-77BA-5F2C-868998544B81}"/>
              </a:ext>
            </a:extLst>
          </p:cNvPr>
          <p:cNvSpPr/>
          <p:nvPr/>
        </p:nvSpPr>
        <p:spPr>
          <a:xfrm>
            <a:off x="6354763" y="2674937"/>
            <a:ext cx="1504950" cy="1978025"/>
          </a:xfrm>
          <a:custGeom>
            <a:avLst/>
            <a:gdLst/>
            <a:ahLst/>
            <a:cxnLst>
              <a:cxn ang="0">
                <a:pos x="wd2" y="hd2"/>
              </a:cxn>
              <a:cxn ang="5400000">
                <a:pos x="wd2" y="hd2"/>
              </a:cxn>
              <a:cxn ang="10800000">
                <a:pos x="wd2" y="hd2"/>
              </a:cxn>
              <a:cxn ang="16200000">
                <a:pos x="wd2" y="hd2"/>
              </a:cxn>
            </a:cxnLst>
            <a:rect l="0" t="0" r="r" b="b"/>
            <a:pathLst>
              <a:path w="21551" h="21563" extrusionOk="0">
                <a:moveTo>
                  <a:pt x="7399" y="0"/>
                </a:moveTo>
                <a:cubicBezTo>
                  <a:pt x="7173" y="0"/>
                  <a:pt x="6948" y="38"/>
                  <a:pt x="6738" y="113"/>
                </a:cubicBezTo>
                <a:cubicBezTo>
                  <a:pt x="6369" y="259"/>
                  <a:pt x="6105" y="460"/>
                  <a:pt x="5585" y="856"/>
                </a:cubicBezTo>
                <a:lnTo>
                  <a:pt x="3" y="5108"/>
                </a:lnTo>
                <a:lnTo>
                  <a:pt x="5181" y="9052"/>
                </a:lnTo>
                <a:cubicBezTo>
                  <a:pt x="5832" y="9547"/>
                  <a:pt x="6164" y="9800"/>
                  <a:pt x="6403" y="10153"/>
                </a:cubicBezTo>
                <a:cubicBezTo>
                  <a:pt x="6648" y="10552"/>
                  <a:pt x="6648" y="11012"/>
                  <a:pt x="6403" y="11411"/>
                </a:cubicBezTo>
                <a:cubicBezTo>
                  <a:pt x="6164" y="11763"/>
                  <a:pt x="5832" y="12014"/>
                  <a:pt x="5171" y="12517"/>
                </a:cubicBezTo>
                <a:lnTo>
                  <a:pt x="0" y="16456"/>
                </a:lnTo>
                <a:lnTo>
                  <a:pt x="5575" y="20703"/>
                </a:lnTo>
                <a:cubicBezTo>
                  <a:pt x="6103" y="21105"/>
                  <a:pt x="6369" y="21305"/>
                  <a:pt x="6738" y="21451"/>
                </a:cubicBezTo>
                <a:cubicBezTo>
                  <a:pt x="7157" y="21600"/>
                  <a:pt x="7641" y="21600"/>
                  <a:pt x="8059" y="21451"/>
                </a:cubicBezTo>
                <a:cubicBezTo>
                  <a:pt x="8428" y="21305"/>
                  <a:pt x="8693" y="21104"/>
                  <a:pt x="9212" y="20708"/>
                </a:cubicBezTo>
                <a:lnTo>
                  <a:pt x="20422" y="12170"/>
                </a:lnTo>
                <a:cubicBezTo>
                  <a:pt x="20950" y="11767"/>
                  <a:pt x="21213" y="11565"/>
                  <a:pt x="21405" y="11284"/>
                </a:cubicBezTo>
                <a:cubicBezTo>
                  <a:pt x="21600" y="10965"/>
                  <a:pt x="21600" y="10597"/>
                  <a:pt x="21405" y="10278"/>
                </a:cubicBezTo>
                <a:cubicBezTo>
                  <a:pt x="21213" y="9996"/>
                  <a:pt x="20949" y="9795"/>
                  <a:pt x="20429" y="9399"/>
                </a:cubicBezTo>
                <a:lnTo>
                  <a:pt x="9219" y="861"/>
                </a:lnTo>
                <a:cubicBezTo>
                  <a:pt x="8691" y="459"/>
                  <a:pt x="8429" y="259"/>
                  <a:pt x="8059" y="113"/>
                </a:cubicBezTo>
                <a:cubicBezTo>
                  <a:pt x="7850" y="38"/>
                  <a:pt x="7624" y="0"/>
                  <a:pt x="7399" y="0"/>
                </a:cubicBezTo>
                <a:close/>
              </a:path>
            </a:pathLst>
          </a:custGeom>
          <a:solidFill>
            <a:srgbClr val="5090C4"/>
          </a:solidFill>
          <a:ln w="12700" cap="flat">
            <a:noFill/>
            <a:miter lim="400000"/>
          </a:ln>
          <a:effectLst/>
        </p:spPr>
        <p:txBody>
          <a:bodyPr lIns="0" tIns="0" rIns="0" bIns="0"/>
          <a:lstStyle/>
          <a:p>
            <a:pPr defTabSz="685732" eaLnBrk="1" fontAlgn="auto" hangingPunct="1">
              <a:lnSpc>
                <a:spcPct val="110000"/>
              </a:lnSpc>
              <a:spcBef>
                <a:spcPts val="0"/>
              </a:spcBef>
              <a:spcAft>
                <a:spcPts val="0"/>
              </a:spcAft>
              <a:defRPr/>
            </a:pPr>
            <a:endParaRPr kern="0" dirty="0">
              <a:solidFill>
                <a:srgbClr val="494949"/>
              </a:solidFill>
            </a:endParaRPr>
          </a:p>
        </p:txBody>
      </p:sp>
      <p:sp>
        <p:nvSpPr>
          <p:cNvPr id="21" name="Shape 42419">
            <a:extLst>
              <a:ext uri="{FF2B5EF4-FFF2-40B4-BE49-F238E27FC236}">
                <a16:creationId xmlns:a16="http://schemas.microsoft.com/office/drawing/2014/main" id="{F70BEA98-3317-4B2A-9976-6C87BCED24CC}"/>
              </a:ext>
            </a:extLst>
          </p:cNvPr>
          <p:cNvSpPr/>
          <p:nvPr/>
        </p:nvSpPr>
        <p:spPr>
          <a:xfrm>
            <a:off x="6772275" y="3533775"/>
            <a:ext cx="500063" cy="260350"/>
          </a:xfrm>
          <a:prstGeom prst="rightArrow">
            <a:avLst>
              <a:gd name="adj1" fmla="val 42849"/>
              <a:gd name="adj2" fmla="val 62190"/>
            </a:avLst>
          </a:prstGeom>
          <a:solidFill>
            <a:srgbClr val="FFFFFF"/>
          </a:solidFill>
          <a:ln w="12700" cap="flat">
            <a:noFill/>
            <a:miter lim="400000"/>
          </a:ln>
          <a:effectLst/>
        </p:spPr>
        <p:txBody>
          <a:bodyPr lIns="0" tIns="0" rIns="0" bIns="0"/>
          <a:lstStyle/>
          <a:p>
            <a:pPr defTabSz="685732" eaLnBrk="1" fontAlgn="auto" hangingPunct="1">
              <a:lnSpc>
                <a:spcPct val="110000"/>
              </a:lnSpc>
              <a:spcBef>
                <a:spcPts val="0"/>
              </a:spcBef>
              <a:spcAft>
                <a:spcPts val="0"/>
              </a:spcAft>
              <a:defRPr/>
            </a:pPr>
            <a:endParaRPr kern="0" dirty="0">
              <a:solidFill>
                <a:srgbClr val="494949"/>
              </a:solidFill>
            </a:endParaRPr>
          </a:p>
        </p:txBody>
      </p:sp>
      <p:sp>
        <p:nvSpPr>
          <p:cNvPr id="22" name="TextBox 20">
            <a:extLst>
              <a:ext uri="{FF2B5EF4-FFF2-40B4-BE49-F238E27FC236}">
                <a16:creationId xmlns:a16="http://schemas.microsoft.com/office/drawing/2014/main" id="{D147E6E7-F1FE-62B9-9523-55B7F881E829}"/>
              </a:ext>
            </a:extLst>
          </p:cNvPr>
          <p:cNvSpPr txBox="1">
            <a:spLocks noChangeArrowheads="1"/>
          </p:cNvSpPr>
          <p:nvPr/>
        </p:nvSpPr>
        <p:spPr bwMode="auto">
          <a:xfrm>
            <a:off x="2487613" y="1786199"/>
            <a:ext cx="1595437" cy="59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n-US" altLang="en-US" sz="1200" b="1">
                <a:solidFill>
                  <a:srgbClr val="5090C4"/>
                </a:solidFill>
                <a:latin typeface="Montserrat SemiBold" panose="020F0502020204030204" pitchFamily="34" charset="0"/>
                <a:cs typeface="Poppins" pitchFamily="2" charset="77"/>
              </a:rPr>
              <a:t>Determine Impact of Business Strategy Changes</a:t>
            </a:r>
          </a:p>
        </p:txBody>
      </p:sp>
      <p:sp>
        <p:nvSpPr>
          <p:cNvPr id="23" name="TextBox 22">
            <a:extLst>
              <a:ext uri="{FF2B5EF4-FFF2-40B4-BE49-F238E27FC236}">
                <a16:creationId xmlns:a16="http://schemas.microsoft.com/office/drawing/2014/main" id="{C8525788-CC1A-6BC5-7923-5E82ECB54AD0}"/>
              </a:ext>
            </a:extLst>
          </p:cNvPr>
          <p:cNvSpPr txBox="1">
            <a:spLocks noChangeArrowheads="1"/>
          </p:cNvSpPr>
          <p:nvPr/>
        </p:nvSpPr>
        <p:spPr bwMode="auto">
          <a:xfrm>
            <a:off x="5013325" y="1989331"/>
            <a:ext cx="1446213" cy="39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n-US" altLang="en-US" sz="1200" b="1">
                <a:solidFill>
                  <a:srgbClr val="2576B7"/>
                </a:solidFill>
                <a:latin typeface="Montserrat SemiBold" panose="020F0502020204030204" pitchFamily="34" charset="0"/>
                <a:cs typeface="Poppins" pitchFamily="2" charset="77"/>
              </a:rPr>
              <a:t>Strategy Update Review</a:t>
            </a:r>
          </a:p>
        </p:txBody>
      </p:sp>
      <p:sp>
        <p:nvSpPr>
          <p:cNvPr id="24" name="TextBox 24">
            <a:extLst>
              <a:ext uri="{FF2B5EF4-FFF2-40B4-BE49-F238E27FC236}">
                <a16:creationId xmlns:a16="http://schemas.microsoft.com/office/drawing/2014/main" id="{395AC360-EEE8-5662-9E50-C42FDC788C47}"/>
              </a:ext>
            </a:extLst>
          </p:cNvPr>
          <p:cNvSpPr txBox="1">
            <a:spLocks noChangeArrowheads="1"/>
          </p:cNvSpPr>
          <p:nvPr/>
        </p:nvSpPr>
        <p:spPr bwMode="auto">
          <a:xfrm>
            <a:off x="3789363" y="4886519"/>
            <a:ext cx="1365250" cy="39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n-US" altLang="en-US" sz="1200" b="1">
                <a:solidFill>
                  <a:srgbClr val="15466D"/>
                </a:solidFill>
                <a:latin typeface="Montserrat SemiBold" panose="020F0502020204030204" pitchFamily="34" charset="0"/>
                <a:cs typeface="Poppins" pitchFamily="2" charset="77"/>
              </a:rPr>
              <a:t>Draft IT Strategy Revisions</a:t>
            </a:r>
          </a:p>
        </p:txBody>
      </p:sp>
      <p:sp>
        <p:nvSpPr>
          <p:cNvPr id="25" name="TextBox 26">
            <a:extLst>
              <a:ext uri="{FF2B5EF4-FFF2-40B4-BE49-F238E27FC236}">
                <a16:creationId xmlns:a16="http://schemas.microsoft.com/office/drawing/2014/main" id="{573EB91A-9D3E-F155-4D46-A9AFB8A5076D}"/>
              </a:ext>
            </a:extLst>
          </p:cNvPr>
          <p:cNvSpPr txBox="1">
            <a:spLocks noChangeArrowheads="1"/>
          </p:cNvSpPr>
          <p:nvPr/>
        </p:nvSpPr>
        <p:spPr bwMode="auto">
          <a:xfrm>
            <a:off x="1390650" y="4888174"/>
            <a:ext cx="1455738" cy="59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n-US" altLang="en-US" sz="1200" b="1">
                <a:solidFill>
                  <a:srgbClr val="2576B7"/>
                </a:solidFill>
                <a:latin typeface="Montserrat SemiBold" panose="020F0502020204030204" pitchFamily="34" charset="0"/>
                <a:cs typeface="Poppins" pitchFamily="2" charset="77"/>
              </a:rPr>
              <a:t>Business Strategy Reviews/Exec Discussions</a:t>
            </a:r>
          </a:p>
        </p:txBody>
      </p:sp>
      <p:sp>
        <p:nvSpPr>
          <p:cNvPr id="26" name="TextBox 28">
            <a:extLst>
              <a:ext uri="{FF2B5EF4-FFF2-40B4-BE49-F238E27FC236}">
                <a16:creationId xmlns:a16="http://schemas.microsoft.com/office/drawing/2014/main" id="{088C18E0-A8C9-945D-BABE-4AAF1CD75868}"/>
              </a:ext>
            </a:extLst>
          </p:cNvPr>
          <p:cNvSpPr txBox="1">
            <a:spLocks noChangeArrowheads="1"/>
          </p:cNvSpPr>
          <p:nvPr/>
        </p:nvSpPr>
        <p:spPr bwMode="auto">
          <a:xfrm>
            <a:off x="6138863" y="4886519"/>
            <a:ext cx="1457325" cy="39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n-US" altLang="en-US" sz="1200" b="1">
                <a:solidFill>
                  <a:srgbClr val="5090C4"/>
                </a:solidFill>
                <a:latin typeface="Montserrat SemiBold" panose="020F0502020204030204" pitchFamily="34" charset="0"/>
                <a:cs typeface="Poppins" pitchFamily="2" charset="77"/>
              </a:rPr>
              <a:t>Finalize IT Strategy Refresh</a:t>
            </a:r>
          </a:p>
        </p:txBody>
      </p:sp>
      <p:sp>
        <p:nvSpPr>
          <p:cNvPr id="27" name="TextBox 29">
            <a:extLst>
              <a:ext uri="{FF2B5EF4-FFF2-40B4-BE49-F238E27FC236}">
                <a16:creationId xmlns:a16="http://schemas.microsoft.com/office/drawing/2014/main" id="{5DB9E316-B3D9-1709-D497-51437B57B5DB}"/>
              </a:ext>
            </a:extLst>
          </p:cNvPr>
          <p:cNvSpPr txBox="1">
            <a:spLocks noChangeArrowheads="1"/>
          </p:cNvSpPr>
          <p:nvPr/>
        </p:nvSpPr>
        <p:spPr bwMode="auto">
          <a:xfrm>
            <a:off x="2392138" y="3490890"/>
            <a:ext cx="670375" cy="34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n-US" altLang="en-US" sz="1600" b="1">
                <a:solidFill>
                  <a:srgbClr val="FFFFFF"/>
                </a:solidFill>
                <a:latin typeface="Montserrat SemiBold" panose="020F0502020204030204" pitchFamily="34" charset="0"/>
                <a:cs typeface="Poppins" pitchFamily="2" charset="77"/>
              </a:rPr>
              <a:t>Sept</a:t>
            </a:r>
          </a:p>
        </p:txBody>
      </p:sp>
      <p:sp>
        <p:nvSpPr>
          <p:cNvPr id="28" name="TextBox 30">
            <a:extLst>
              <a:ext uri="{FF2B5EF4-FFF2-40B4-BE49-F238E27FC236}">
                <a16:creationId xmlns:a16="http://schemas.microsoft.com/office/drawing/2014/main" id="{E8635F6D-8E09-3764-C1DB-F8781E653157}"/>
              </a:ext>
            </a:extLst>
          </p:cNvPr>
          <p:cNvSpPr txBox="1">
            <a:spLocks noChangeArrowheads="1"/>
          </p:cNvSpPr>
          <p:nvPr/>
        </p:nvSpPr>
        <p:spPr bwMode="auto">
          <a:xfrm>
            <a:off x="3502229" y="3353880"/>
            <a:ext cx="745717" cy="61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n-US" altLang="en-US" sz="1600" b="1">
                <a:solidFill>
                  <a:srgbClr val="FFFFFF"/>
                </a:solidFill>
                <a:latin typeface="Montserrat SemiBold" panose="020F0502020204030204" pitchFamily="34" charset="0"/>
                <a:cs typeface="Poppins" pitchFamily="2" charset="77"/>
              </a:rPr>
              <a:t>Sept/</a:t>
            </a:r>
          </a:p>
          <a:p>
            <a:pPr algn="ctr" eaLnBrk="1" hangingPunct="1">
              <a:lnSpc>
                <a:spcPct val="110000"/>
              </a:lnSpc>
            </a:pPr>
            <a:r>
              <a:rPr lang="en-US" altLang="en-US" sz="1600" b="1">
                <a:solidFill>
                  <a:srgbClr val="FFFFFF"/>
                </a:solidFill>
                <a:latin typeface="Montserrat SemiBold" panose="020F0502020204030204" pitchFamily="34" charset="0"/>
                <a:cs typeface="Poppins" pitchFamily="2" charset="77"/>
              </a:rPr>
              <a:t>Oct </a:t>
            </a:r>
          </a:p>
        </p:txBody>
      </p:sp>
      <p:sp>
        <p:nvSpPr>
          <p:cNvPr id="29" name="TextBox 31">
            <a:extLst>
              <a:ext uri="{FF2B5EF4-FFF2-40B4-BE49-F238E27FC236}">
                <a16:creationId xmlns:a16="http://schemas.microsoft.com/office/drawing/2014/main" id="{7E1745DB-D887-C716-1A7E-0FA6AB2F4718}"/>
              </a:ext>
            </a:extLst>
          </p:cNvPr>
          <p:cNvSpPr txBox="1">
            <a:spLocks noChangeArrowheads="1"/>
          </p:cNvSpPr>
          <p:nvPr/>
        </p:nvSpPr>
        <p:spPr bwMode="auto">
          <a:xfrm>
            <a:off x="4846138" y="3490890"/>
            <a:ext cx="562975" cy="34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n-US" altLang="en-US" sz="1600" b="1">
                <a:solidFill>
                  <a:srgbClr val="FFFFFF"/>
                </a:solidFill>
                <a:latin typeface="Montserrat SemiBold" panose="020F0502020204030204" pitchFamily="34" charset="0"/>
                <a:cs typeface="Poppins" pitchFamily="2" charset="77"/>
              </a:rPr>
              <a:t>Oct</a:t>
            </a:r>
          </a:p>
        </p:txBody>
      </p:sp>
      <p:sp>
        <p:nvSpPr>
          <p:cNvPr id="30" name="TextBox 32">
            <a:extLst>
              <a:ext uri="{FF2B5EF4-FFF2-40B4-BE49-F238E27FC236}">
                <a16:creationId xmlns:a16="http://schemas.microsoft.com/office/drawing/2014/main" id="{EDD3DED7-F0A0-8CFF-D491-ADE005499039}"/>
              </a:ext>
            </a:extLst>
          </p:cNvPr>
          <p:cNvSpPr txBox="1">
            <a:spLocks noChangeArrowheads="1"/>
          </p:cNvSpPr>
          <p:nvPr/>
        </p:nvSpPr>
        <p:spPr bwMode="auto">
          <a:xfrm>
            <a:off x="6026250" y="3490890"/>
            <a:ext cx="603049" cy="34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n-US" altLang="en-US" sz="1600" b="1">
                <a:solidFill>
                  <a:srgbClr val="FFFFFF"/>
                </a:solidFill>
                <a:latin typeface="Montserrat SemiBold" panose="020F0502020204030204" pitchFamily="34" charset="0"/>
                <a:cs typeface="Poppins" pitchFamily="2" charset="77"/>
              </a:rPr>
              <a:t>Nov</a:t>
            </a:r>
          </a:p>
        </p:txBody>
      </p:sp>
      <p:sp>
        <p:nvSpPr>
          <p:cNvPr id="31" name="TextBox 33">
            <a:extLst>
              <a:ext uri="{FF2B5EF4-FFF2-40B4-BE49-F238E27FC236}">
                <a16:creationId xmlns:a16="http://schemas.microsoft.com/office/drawing/2014/main" id="{C7B64729-C0BB-1E88-22A8-1D48C42D4622}"/>
              </a:ext>
            </a:extLst>
          </p:cNvPr>
          <p:cNvSpPr txBox="1">
            <a:spLocks noChangeArrowheads="1"/>
          </p:cNvSpPr>
          <p:nvPr/>
        </p:nvSpPr>
        <p:spPr bwMode="auto">
          <a:xfrm>
            <a:off x="7212914" y="3490890"/>
            <a:ext cx="601447" cy="34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n-US" altLang="en-US" sz="1600" b="1">
                <a:solidFill>
                  <a:srgbClr val="FFFFFF"/>
                </a:solidFill>
                <a:latin typeface="Montserrat SemiBold" panose="020F0502020204030204" pitchFamily="34" charset="0"/>
                <a:cs typeface="Poppins" pitchFamily="2" charset="77"/>
              </a:rPr>
              <a:t>Dec</a:t>
            </a:r>
          </a:p>
        </p:txBody>
      </p:sp>
      <p:sp>
        <p:nvSpPr>
          <p:cNvPr id="32" name="Shape 42372">
            <a:extLst>
              <a:ext uri="{FF2B5EF4-FFF2-40B4-BE49-F238E27FC236}">
                <a16:creationId xmlns:a16="http://schemas.microsoft.com/office/drawing/2014/main" id="{A4A023D1-ABA9-E3C8-C79E-991AB51F39FA}"/>
              </a:ext>
            </a:extLst>
          </p:cNvPr>
          <p:cNvSpPr/>
          <p:nvPr/>
        </p:nvSpPr>
        <p:spPr>
          <a:xfrm>
            <a:off x="8304213" y="2384425"/>
            <a:ext cx="0" cy="234950"/>
          </a:xfrm>
          <a:prstGeom prst="line">
            <a:avLst/>
          </a:prstGeom>
          <a:noFill/>
          <a:ln w="38100" cap="flat">
            <a:solidFill>
              <a:srgbClr val="FFFFFF">
                <a:lumMod val="85000"/>
              </a:srgbClr>
            </a:solidFill>
            <a:prstDash val="solid"/>
            <a:miter lim="400000"/>
          </a:ln>
          <a:effectLst/>
        </p:spPr>
        <p:txBody>
          <a:bodyPr lIns="26786" tIns="26786" rIns="26786" bIns="26786" anchor="ctr"/>
          <a:lstStyle/>
          <a:p>
            <a:pPr defTabSz="685732" eaLnBrk="1" fontAlgn="auto" hangingPunct="1">
              <a:lnSpc>
                <a:spcPct val="110000"/>
              </a:lnSpc>
              <a:spcBef>
                <a:spcPts val="0"/>
              </a:spcBef>
              <a:spcAft>
                <a:spcPts val="0"/>
              </a:spcAft>
              <a:defRPr/>
            </a:pPr>
            <a:endParaRPr kern="0" dirty="0">
              <a:solidFill>
                <a:srgbClr val="494949"/>
              </a:solidFill>
            </a:endParaRPr>
          </a:p>
        </p:txBody>
      </p:sp>
      <p:sp>
        <p:nvSpPr>
          <p:cNvPr id="33" name="Shape 42409">
            <a:extLst>
              <a:ext uri="{FF2B5EF4-FFF2-40B4-BE49-F238E27FC236}">
                <a16:creationId xmlns:a16="http://schemas.microsoft.com/office/drawing/2014/main" id="{C4F56D96-CE67-0AF9-6C94-E82C8212A118}"/>
              </a:ext>
            </a:extLst>
          </p:cNvPr>
          <p:cNvSpPr/>
          <p:nvPr/>
        </p:nvSpPr>
        <p:spPr>
          <a:xfrm>
            <a:off x="7575550" y="2673350"/>
            <a:ext cx="2178050" cy="1978025"/>
          </a:xfrm>
          <a:custGeom>
            <a:avLst/>
            <a:gdLst/>
            <a:ahLst/>
            <a:cxnLst>
              <a:cxn ang="0">
                <a:pos x="wd2" y="hd2"/>
              </a:cxn>
              <a:cxn ang="5400000">
                <a:pos x="wd2" y="hd2"/>
              </a:cxn>
              <a:cxn ang="10800000">
                <a:pos x="wd2" y="hd2"/>
              </a:cxn>
              <a:cxn ang="16200000">
                <a:pos x="wd2" y="hd2"/>
              </a:cxn>
            </a:cxnLst>
            <a:rect l="0" t="0" r="r" b="b"/>
            <a:pathLst>
              <a:path w="21551" h="21563" extrusionOk="0">
                <a:moveTo>
                  <a:pt x="7399" y="0"/>
                </a:moveTo>
                <a:cubicBezTo>
                  <a:pt x="7173" y="0"/>
                  <a:pt x="6948" y="38"/>
                  <a:pt x="6738" y="113"/>
                </a:cubicBezTo>
                <a:cubicBezTo>
                  <a:pt x="6369" y="259"/>
                  <a:pt x="6105" y="460"/>
                  <a:pt x="5585" y="856"/>
                </a:cubicBezTo>
                <a:lnTo>
                  <a:pt x="3" y="5108"/>
                </a:lnTo>
                <a:lnTo>
                  <a:pt x="5181" y="9052"/>
                </a:lnTo>
                <a:cubicBezTo>
                  <a:pt x="5832" y="9547"/>
                  <a:pt x="6164" y="9800"/>
                  <a:pt x="6403" y="10153"/>
                </a:cubicBezTo>
                <a:cubicBezTo>
                  <a:pt x="6648" y="10552"/>
                  <a:pt x="6648" y="11012"/>
                  <a:pt x="6403" y="11411"/>
                </a:cubicBezTo>
                <a:cubicBezTo>
                  <a:pt x="6164" y="11763"/>
                  <a:pt x="5832" y="12014"/>
                  <a:pt x="5171" y="12517"/>
                </a:cubicBezTo>
                <a:lnTo>
                  <a:pt x="0" y="16456"/>
                </a:lnTo>
                <a:lnTo>
                  <a:pt x="5575" y="20703"/>
                </a:lnTo>
                <a:cubicBezTo>
                  <a:pt x="6103" y="21105"/>
                  <a:pt x="6369" y="21305"/>
                  <a:pt x="6738" y="21451"/>
                </a:cubicBezTo>
                <a:cubicBezTo>
                  <a:pt x="7157" y="21600"/>
                  <a:pt x="7641" y="21600"/>
                  <a:pt x="8059" y="21451"/>
                </a:cubicBezTo>
                <a:cubicBezTo>
                  <a:pt x="8428" y="21305"/>
                  <a:pt x="8693" y="21104"/>
                  <a:pt x="9212" y="20708"/>
                </a:cubicBezTo>
                <a:lnTo>
                  <a:pt x="20422" y="12170"/>
                </a:lnTo>
                <a:cubicBezTo>
                  <a:pt x="20950" y="11767"/>
                  <a:pt x="21213" y="11565"/>
                  <a:pt x="21405" y="11284"/>
                </a:cubicBezTo>
                <a:cubicBezTo>
                  <a:pt x="21600" y="10965"/>
                  <a:pt x="21600" y="10597"/>
                  <a:pt x="21405" y="10278"/>
                </a:cubicBezTo>
                <a:cubicBezTo>
                  <a:pt x="21213" y="9996"/>
                  <a:pt x="20949" y="9795"/>
                  <a:pt x="20429" y="9399"/>
                </a:cubicBezTo>
                <a:lnTo>
                  <a:pt x="9219" y="861"/>
                </a:lnTo>
                <a:cubicBezTo>
                  <a:pt x="8691" y="459"/>
                  <a:pt x="8429" y="259"/>
                  <a:pt x="8059" y="113"/>
                </a:cubicBezTo>
                <a:cubicBezTo>
                  <a:pt x="7850" y="38"/>
                  <a:pt x="7624" y="0"/>
                  <a:pt x="7399" y="0"/>
                </a:cubicBezTo>
                <a:close/>
              </a:path>
            </a:pathLst>
          </a:custGeom>
          <a:solidFill>
            <a:schemeClr val="accent1">
              <a:lumMod val="50000"/>
            </a:schemeClr>
          </a:solidFill>
          <a:ln w="12700" cap="flat">
            <a:noFill/>
            <a:miter lim="400000"/>
          </a:ln>
          <a:effectLst/>
        </p:spPr>
        <p:txBody>
          <a:bodyPr lIns="0" tIns="0" rIns="0" bIns="0"/>
          <a:lstStyle/>
          <a:p>
            <a:pPr defTabSz="685732" eaLnBrk="1" fontAlgn="auto" hangingPunct="1">
              <a:lnSpc>
                <a:spcPct val="110000"/>
              </a:lnSpc>
              <a:spcBef>
                <a:spcPts val="0"/>
              </a:spcBef>
              <a:spcAft>
                <a:spcPts val="0"/>
              </a:spcAft>
              <a:defRPr/>
            </a:pPr>
            <a:endParaRPr kern="0" dirty="0">
              <a:solidFill>
                <a:srgbClr val="494949"/>
              </a:solidFill>
            </a:endParaRPr>
          </a:p>
        </p:txBody>
      </p:sp>
      <p:sp>
        <p:nvSpPr>
          <p:cNvPr id="34" name="Shape 42413">
            <a:extLst>
              <a:ext uri="{FF2B5EF4-FFF2-40B4-BE49-F238E27FC236}">
                <a16:creationId xmlns:a16="http://schemas.microsoft.com/office/drawing/2014/main" id="{0CCEE721-5364-5D56-99ED-BDCA2039550E}"/>
              </a:ext>
            </a:extLst>
          </p:cNvPr>
          <p:cNvSpPr/>
          <p:nvPr/>
        </p:nvSpPr>
        <p:spPr>
          <a:xfrm>
            <a:off x="8005763" y="3543300"/>
            <a:ext cx="500062" cy="260350"/>
          </a:xfrm>
          <a:prstGeom prst="rightArrow">
            <a:avLst>
              <a:gd name="adj1" fmla="val 42849"/>
              <a:gd name="adj2" fmla="val 62190"/>
            </a:avLst>
          </a:prstGeom>
          <a:solidFill>
            <a:srgbClr val="FFFFFF"/>
          </a:solidFill>
          <a:ln w="12700" cap="flat">
            <a:noFill/>
            <a:miter lim="400000"/>
          </a:ln>
          <a:effectLst/>
        </p:spPr>
        <p:txBody>
          <a:bodyPr lIns="0" tIns="0" rIns="0" bIns="0"/>
          <a:lstStyle/>
          <a:p>
            <a:pPr defTabSz="685732" eaLnBrk="1" fontAlgn="auto" hangingPunct="1">
              <a:lnSpc>
                <a:spcPct val="110000"/>
              </a:lnSpc>
              <a:spcBef>
                <a:spcPts val="0"/>
              </a:spcBef>
              <a:spcAft>
                <a:spcPts val="0"/>
              </a:spcAft>
              <a:defRPr/>
            </a:pPr>
            <a:endParaRPr kern="0" dirty="0">
              <a:solidFill>
                <a:srgbClr val="494949"/>
              </a:solidFill>
            </a:endParaRPr>
          </a:p>
        </p:txBody>
      </p:sp>
      <p:sp>
        <p:nvSpPr>
          <p:cNvPr id="35" name="TextBox 38">
            <a:extLst>
              <a:ext uri="{FF2B5EF4-FFF2-40B4-BE49-F238E27FC236}">
                <a16:creationId xmlns:a16="http://schemas.microsoft.com/office/drawing/2014/main" id="{5E90F9D3-9607-775E-28B2-AC809FB5B31A}"/>
              </a:ext>
            </a:extLst>
          </p:cNvPr>
          <p:cNvSpPr txBox="1">
            <a:spLocks noChangeArrowheads="1"/>
          </p:cNvSpPr>
          <p:nvPr/>
        </p:nvSpPr>
        <p:spPr bwMode="auto">
          <a:xfrm>
            <a:off x="7826375" y="2138489"/>
            <a:ext cx="1179513" cy="19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n-US" altLang="en-US" sz="1200" b="1">
                <a:solidFill>
                  <a:srgbClr val="133B5C"/>
                </a:solidFill>
                <a:latin typeface="Montserrat SemiBold" panose="020F0502020204030204" pitchFamily="34" charset="0"/>
                <a:cs typeface="Poppins" pitchFamily="2" charset="77"/>
              </a:rPr>
              <a:t>Touchpoint</a:t>
            </a:r>
          </a:p>
        </p:txBody>
      </p:sp>
      <p:sp>
        <p:nvSpPr>
          <p:cNvPr id="36" name="TextBox 39">
            <a:extLst>
              <a:ext uri="{FF2B5EF4-FFF2-40B4-BE49-F238E27FC236}">
                <a16:creationId xmlns:a16="http://schemas.microsoft.com/office/drawing/2014/main" id="{DECF411F-3251-E950-3771-EDF7DFB0022C}"/>
              </a:ext>
            </a:extLst>
          </p:cNvPr>
          <p:cNvSpPr txBox="1">
            <a:spLocks noChangeArrowheads="1"/>
          </p:cNvSpPr>
          <p:nvPr/>
        </p:nvSpPr>
        <p:spPr bwMode="auto">
          <a:xfrm>
            <a:off x="8466138" y="3353880"/>
            <a:ext cx="1077912" cy="61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n-US" altLang="en-US" sz="1600" b="1">
                <a:solidFill>
                  <a:srgbClr val="FFFFFF"/>
                </a:solidFill>
                <a:latin typeface="Montserrat SemiBold" panose="020F0502020204030204" pitchFamily="34" charset="0"/>
                <a:cs typeface="Poppins" pitchFamily="2" charset="77"/>
              </a:rPr>
              <a:t>Semi-</a:t>
            </a:r>
          </a:p>
          <a:p>
            <a:pPr algn="ctr" eaLnBrk="1" hangingPunct="1">
              <a:lnSpc>
                <a:spcPct val="110000"/>
              </a:lnSpc>
            </a:pPr>
            <a:r>
              <a:rPr lang="en-US" altLang="en-US" sz="1600" b="1">
                <a:solidFill>
                  <a:srgbClr val="FFFFFF"/>
                </a:solidFill>
                <a:latin typeface="Montserrat SemiBold" panose="020F0502020204030204" pitchFamily="34" charset="0"/>
                <a:cs typeface="Poppins" pitchFamily="2" charset="77"/>
              </a:rPr>
              <a:t>Annual</a:t>
            </a:r>
          </a:p>
        </p:txBody>
      </p:sp>
    </p:spTree>
    <p:extLst>
      <p:ext uri="{BB962C8B-B14F-4D97-AF65-F5344CB8AC3E}">
        <p14:creationId xmlns:p14="http://schemas.microsoft.com/office/powerpoint/2010/main" val="2186549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EAF6-4B79-B856-A494-FBBC5C4F49D5}"/>
              </a:ext>
            </a:extLst>
          </p:cNvPr>
          <p:cNvSpPr>
            <a:spLocks noGrp="1"/>
          </p:cNvSpPr>
          <p:nvPr>
            <p:ph type="title"/>
          </p:nvPr>
        </p:nvSpPr>
        <p:spPr/>
        <p:txBody>
          <a:bodyPr/>
          <a:lstStyle/>
          <a:p>
            <a:r>
              <a:rPr lang="en-US" dirty="0"/>
              <a:t>IT Performance Metrics</a:t>
            </a:r>
          </a:p>
        </p:txBody>
      </p:sp>
      <p:sp>
        <p:nvSpPr>
          <p:cNvPr id="4" name="Text Placeholder 3">
            <a:extLst>
              <a:ext uri="{FF2B5EF4-FFF2-40B4-BE49-F238E27FC236}">
                <a16:creationId xmlns:a16="http://schemas.microsoft.com/office/drawing/2014/main" id="{06C8EC79-7977-19A1-2259-5D7BE69C8DEC}"/>
              </a:ext>
            </a:extLst>
          </p:cNvPr>
          <p:cNvSpPr>
            <a:spLocks noGrp="1"/>
          </p:cNvSpPr>
          <p:nvPr>
            <p:ph type="body" sz="quarter" idx="15"/>
          </p:nvPr>
        </p:nvSpPr>
        <p:spPr/>
        <p:txBody>
          <a:bodyPr/>
          <a:lstStyle/>
          <a:p>
            <a:r>
              <a:rPr lang="en-US" dirty="0"/>
              <a:t>Earlham College IT Strategy 24-25</a:t>
            </a:r>
          </a:p>
          <a:p>
            <a:endParaRPr lang="en-US" dirty="0"/>
          </a:p>
        </p:txBody>
      </p:sp>
      <p:sp>
        <p:nvSpPr>
          <p:cNvPr id="6" name="TextBox 5">
            <a:extLst>
              <a:ext uri="{FF2B5EF4-FFF2-40B4-BE49-F238E27FC236}">
                <a16:creationId xmlns:a16="http://schemas.microsoft.com/office/drawing/2014/main" id="{FC41FA3E-82A6-02F2-F814-0D8BBB73442E}"/>
              </a:ext>
            </a:extLst>
          </p:cNvPr>
          <p:cNvSpPr txBox="1"/>
          <p:nvPr/>
        </p:nvSpPr>
        <p:spPr>
          <a:xfrm>
            <a:off x="5170714" y="-805543"/>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graphicFrame>
        <p:nvGraphicFramePr>
          <p:cNvPr id="3" name="Table 2">
            <a:extLst>
              <a:ext uri="{FF2B5EF4-FFF2-40B4-BE49-F238E27FC236}">
                <a16:creationId xmlns:a16="http://schemas.microsoft.com/office/drawing/2014/main" id="{FCA1A096-8B55-8073-FCB4-5C63C17F3C9D}"/>
              </a:ext>
            </a:extLst>
          </p:cNvPr>
          <p:cNvGraphicFramePr>
            <a:graphicFrameLocks noGrp="1"/>
          </p:cNvGraphicFramePr>
          <p:nvPr>
            <p:extLst>
              <p:ext uri="{D42A27DB-BD31-4B8C-83A1-F6EECF244321}">
                <p14:modId xmlns:p14="http://schemas.microsoft.com/office/powerpoint/2010/main" val="2157344692"/>
              </p:ext>
            </p:extLst>
          </p:nvPr>
        </p:nvGraphicFramePr>
        <p:xfrm>
          <a:off x="1390650" y="1841095"/>
          <a:ext cx="8544180" cy="3428414"/>
        </p:xfrm>
        <a:graphic>
          <a:graphicData uri="http://schemas.openxmlformats.org/drawingml/2006/table">
            <a:tbl>
              <a:tblPr firstRow="1">
                <a:tableStyleId>{073A0DAA-6AF3-43AB-8588-CEC1D06C72B9}</a:tableStyleId>
              </a:tblPr>
              <a:tblGrid>
                <a:gridCol w="5442522">
                  <a:extLst>
                    <a:ext uri="{9D8B030D-6E8A-4147-A177-3AD203B41FA5}">
                      <a16:colId xmlns:a16="http://schemas.microsoft.com/office/drawing/2014/main" val="20000"/>
                    </a:ext>
                  </a:extLst>
                </a:gridCol>
                <a:gridCol w="1999298">
                  <a:extLst>
                    <a:ext uri="{9D8B030D-6E8A-4147-A177-3AD203B41FA5}">
                      <a16:colId xmlns:a16="http://schemas.microsoft.com/office/drawing/2014/main" val="2934428197"/>
                    </a:ext>
                  </a:extLst>
                </a:gridCol>
                <a:gridCol w="1102360">
                  <a:extLst>
                    <a:ext uri="{9D8B030D-6E8A-4147-A177-3AD203B41FA5}">
                      <a16:colId xmlns:a16="http://schemas.microsoft.com/office/drawing/2014/main" val="20001"/>
                    </a:ext>
                  </a:extLst>
                </a:gridCol>
              </a:tblGrid>
              <a:tr h="326986">
                <a:tc>
                  <a:txBody>
                    <a:bodyPr/>
                    <a:lstStyle>
                      <a:lvl1pPr defTabSz="684213">
                        <a:spcBef>
                          <a:spcPct val="20000"/>
                        </a:spcBef>
                        <a:buClr>
                          <a:schemeClr val="tx1"/>
                        </a:buClr>
                        <a:buSzPct val="120000"/>
                        <a:buFont typeface="Arial" panose="020B0604020202020204" pitchFamily="34" charset="0"/>
                        <a:defRPr sz="800">
                          <a:solidFill>
                            <a:schemeClr val="tx1"/>
                          </a:solidFill>
                          <a:latin typeface="Arial" panose="020B0604020202020204" pitchFamily="34" charset="0"/>
                        </a:defRPr>
                      </a:lvl1pPr>
                      <a:lvl2pPr marL="742950" indent="-285750" defTabSz="684213">
                        <a:spcBef>
                          <a:spcPct val="20000"/>
                        </a:spcBef>
                        <a:buClr>
                          <a:schemeClr val="tx1"/>
                        </a:buClr>
                        <a:buSzPct val="150000"/>
                        <a:buFont typeface="Arial" panose="020B0604020202020204" pitchFamily="34" charset="0"/>
                        <a:defRPr sz="800">
                          <a:solidFill>
                            <a:schemeClr val="tx1"/>
                          </a:solidFill>
                          <a:latin typeface="Arial" panose="020B0604020202020204" pitchFamily="34" charset="0"/>
                        </a:defRPr>
                      </a:lvl2pPr>
                      <a:lvl3pPr marL="1143000" indent="-228600" defTabSz="684213">
                        <a:spcBef>
                          <a:spcPct val="20000"/>
                        </a:spcBef>
                        <a:buClr>
                          <a:schemeClr val="tx1"/>
                        </a:buClr>
                        <a:buFont typeface="Arial" panose="020B0604020202020204" pitchFamily="34" charset="0"/>
                        <a:defRPr sz="800">
                          <a:solidFill>
                            <a:schemeClr val="tx1"/>
                          </a:solidFill>
                          <a:latin typeface="Arial" panose="020B0604020202020204" pitchFamily="34" charset="0"/>
                        </a:defRPr>
                      </a:lvl3pPr>
                      <a:lvl4pPr marL="1600200" indent="-228600" defTabSz="684213">
                        <a:spcBef>
                          <a:spcPct val="20000"/>
                        </a:spcBef>
                        <a:buClr>
                          <a:schemeClr val="tx1"/>
                        </a:buClr>
                        <a:buFont typeface="Wingdings" panose="05000000000000000000" pitchFamily="2" charset="2"/>
                        <a:defRPr sz="800">
                          <a:solidFill>
                            <a:schemeClr val="tx1"/>
                          </a:solidFill>
                          <a:latin typeface="Arial" panose="020B0604020202020204" pitchFamily="34" charset="0"/>
                        </a:defRPr>
                      </a:lvl4pPr>
                      <a:lvl5pPr marL="2057400" indent="-228600" defTabSz="684213">
                        <a:spcBef>
                          <a:spcPct val="20000"/>
                        </a:spcBef>
                        <a:buFont typeface="Arial" panose="020B0604020202020204" pitchFamily="34" charset="0"/>
                        <a:defRPr sz="800">
                          <a:solidFill>
                            <a:schemeClr val="tx1"/>
                          </a:solidFill>
                          <a:latin typeface="Arial" panose="020B0604020202020204" pitchFamily="34" charset="0"/>
                        </a:defRPr>
                      </a:lvl5pPr>
                      <a:lvl6pPr marL="25146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6pPr>
                      <a:lvl7pPr marL="29718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7pPr>
                      <a:lvl8pPr marL="34290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8pPr>
                      <a:lvl9pPr marL="38862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9pPr>
                    </a:lstStyle>
                    <a:p>
                      <a:pPr marL="0" marR="0" lvl="0" indent="0" algn="l" defTabSz="684213" rtl="0" eaLnBrk="1" fontAlgn="base" latinLnBrk="0" hangingPunct="1">
                        <a:lnSpc>
                          <a:spcPct val="100000"/>
                        </a:lnSpc>
                        <a:spcBef>
                          <a:spcPts val="600"/>
                        </a:spcBef>
                        <a:spcAft>
                          <a:spcPts val="600"/>
                        </a:spcAft>
                        <a:buClrTx/>
                        <a:buSzTx/>
                        <a:buFontTx/>
                        <a:buNone/>
                        <a:tabLst/>
                      </a:pPr>
                      <a:r>
                        <a:rPr kumimoji="0" lang="en-CA" altLang="en-US" sz="1400" b="1" u="none" strike="noStrike" cap="none" normalizeH="0" baseline="0" dirty="0">
                          <a:ln>
                            <a:noFill/>
                          </a:ln>
                          <a:solidFill>
                            <a:schemeClr val="bg2"/>
                          </a:solidFill>
                          <a:effectLst/>
                        </a:rPr>
                        <a:t>IT Performance Metric</a:t>
                      </a:r>
                      <a:endParaRPr kumimoji="0" lang="en-CA" altLang="en-US" sz="1400" b="1" i="0" u="none" strike="noStrike" cap="none" normalizeH="0" baseline="0" dirty="0">
                        <a:ln>
                          <a:noFill/>
                        </a:ln>
                        <a:solidFill>
                          <a:schemeClr val="bg2"/>
                        </a:solidFill>
                        <a:effectLst/>
                        <a:latin typeface="Arial" panose="020B0604020202020204" pitchFamily="34" charset="0"/>
                      </a:endParaRPr>
                    </a:p>
                  </a:txBody>
                  <a:tcPr marL="68580" marR="68580" marT="34294" marB="34294" horzOverflow="overflow"/>
                </a:tc>
                <a:tc>
                  <a:txBody>
                    <a:bodyPr/>
                    <a:lstStyle/>
                    <a:p>
                      <a:pPr marL="0" marR="0" lvl="0" indent="0" algn="l" defTabSz="684213" rtl="0" eaLnBrk="1" fontAlgn="base" latinLnBrk="0" hangingPunct="1">
                        <a:lnSpc>
                          <a:spcPct val="100000"/>
                        </a:lnSpc>
                        <a:spcBef>
                          <a:spcPts val="600"/>
                        </a:spcBef>
                        <a:spcAft>
                          <a:spcPts val="600"/>
                        </a:spcAft>
                        <a:buClrTx/>
                        <a:buSzTx/>
                        <a:buFontTx/>
                        <a:buNone/>
                        <a:tabLst/>
                      </a:pPr>
                      <a:r>
                        <a:rPr kumimoji="0" lang="en-CA" altLang="en-US" sz="1400" b="1" i="0" u="none" strike="noStrike" cap="none" normalizeH="0" baseline="0" dirty="0">
                          <a:ln>
                            <a:noFill/>
                          </a:ln>
                          <a:solidFill>
                            <a:schemeClr val="bg2"/>
                          </a:solidFill>
                          <a:effectLst/>
                          <a:latin typeface="Arial" panose="020B0604020202020204" pitchFamily="34" charset="0"/>
                        </a:rPr>
                        <a:t>Area</a:t>
                      </a:r>
                    </a:p>
                  </a:txBody>
                  <a:tcPr marL="68580" marR="68580" marT="34294" marB="34294" horzOverflow="overflow"/>
                </a:tc>
                <a:tc>
                  <a:txBody>
                    <a:bodyPr/>
                    <a:lstStyle>
                      <a:lvl1pPr defTabSz="684213">
                        <a:spcBef>
                          <a:spcPct val="20000"/>
                        </a:spcBef>
                        <a:buClr>
                          <a:schemeClr val="tx1"/>
                        </a:buClr>
                        <a:buSzPct val="120000"/>
                        <a:buFont typeface="Arial" panose="020B0604020202020204" pitchFamily="34" charset="0"/>
                        <a:defRPr sz="800">
                          <a:solidFill>
                            <a:schemeClr val="tx1"/>
                          </a:solidFill>
                          <a:latin typeface="Arial" panose="020B0604020202020204" pitchFamily="34" charset="0"/>
                        </a:defRPr>
                      </a:lvl1pPr>
                      <a:lvl2pPr marL="742950" indent="-285750" defTabSz="684213">
                        <a:spcBef>
                          <a:spcPct val="20000"/>
                        </a:spcBef>
                        <a:buClr>
                          <a:schemeClr val="tx1"/>
                        </a:buClr>
                        <a:buSzPct val="150000"/>
                        <a:buFont typeface="Arial" panose="020B0604020202020204" pitchFamily="34" charset="0"/>
                        <a:defRPr sz="800">
                          <a:solidFill>
                            <a:schemeClr val="tx1"/>
                          </a:solidFill>
                          <a:latin typeface="Arial" panose="020B0604020202020204" pitchFamily="34" charset="0"/>
                        </a:defRPr>
                      </a:lvl2pPr>
                      <a:lvl3pPr marL="1143000" indent="-228600" defTabSz="684213">
                        <a:spcBef>
                          <a:spcPct val="20000"/>
                        </a:spcBef>
                        <a:buClr>
                          <a:schemeClr val="tx1"/>
                        </a:buClr>
                        <a:buFont typeface="Arial" panose="020B0604020202020204" pitchFamily="34" charset="0"/>
                        <a:defRPr sz="800">
                          <a:solidFill>
                            <a:schemeClr val="tx1"/>
                          </a:solidFill>
                          <a:latin typeface="Arial" panose="020B0604020202020204" pitchFamily="34" charset="0"/>
                        </a:defRPr>
                      </a:lvl3pPr>
                      <a:lvl4pPr marL="1600200" indent="-228600" defTabSz="684213">
                        <a:spcBef>
                          <a:spcPct val="20000"/>
                        </a:spcBef>
                        <a:buClr>
                          <a:schemeClr val="tx1"/>
                        </a:buClr>
                        <a:buFont typeface="Wingdings" panose="05000000000000000000" pitchFamily="2" charset="2"/>
                        <a:defRPr sz="800">
                          <a:solidFill>
                            <a:schemeClr val="tx1"/>
                          </a:solidFill>
                          <a:latin typeface="Arial" panose="020B0604020202020204" pitchFamily="34" charset="0"/>
                        </a:defRPr>
                      </a:lvl4pPr>
                      <a:lvl5pPr marL="2057400" indent="-228600" defTabSz="684213">
                        <a:spcBef>
                          <a:spcPct val="20000"/>
                        </a:spcBef>
                        <a:buFont typeface="Arial" panose="020B0604020202020204" pitchFamily="34" charset="0"/>
                        <a:defRPr sz="800">
                          <a:solidFill>
                            <a:schemeClr val="tx1"/>
                          </a:solidFill>
                          <a:latin typeface="Arial" panose="020B0604020202020204" pitchFamily="34" charset="0"/>
                        </a:defRPr>
                      </a:lvl5pPr>
                      <a:lvl6pPr marL="25146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6pPr>
                      <a:lvl7pPr marL="29718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7pPr>
                      <a:lvl8pPr marL="34290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8pPr>
                      <a:lvl9pPr marL="38862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9pPr>
                    </a:lstStyle>
                    <a:p>
                      <a:pPr marL="0" marR="0" lvl="0" indent="0" algn="l" defTabSz="684213" rtl="0" eaLnBrk="1" fontAlgn="base" latinLnBrk="0" hangingPunct="1">
                        <a:lnSpc>
                          <a:spcPct val="100000"/>
                        </a:lnSpc>
                        <a:spcBef>
                          <a:spcPts val="600"/>
                        </a:spcBef>
                        <a:spcAft>
                          <a:spcPts val="600"/>
                        </a:spcAft>
                        <a:buClrTx/>
                        <a:buSzTx/>
                        <a:buFontTx/>
                        <a:buNone/>
                        <a:tabLst/>
                      </a:pPr>
                      <a:r>
                        <a:rPr kumimoji="0" lang="en-CA" altLang="en-US" sz="1400" b="1" u="none" strike="noStrike" cap="none" normalizeH="0" baseline="0" dirty="0">
                          <a:ln>
                            <a:noFill/>
                          </a:ln>
                          <a:solidFill>
                            <a:schemeClr val="bg2"/>
                          </a:solidFill>
                          <a:effectLst/>
                        </a:rPr>
                        <a:t>Score</a:t>
                      </a:r>
                      <a:endParaRPr kumimoji="0" lang="en-CA" altLang="en-US" sz="1400" b="1" i="0" u="none" strike="noStrike" cap="none" normalizeH="0" baseline="0" dirty="0">
                        <a:ln>
                          <a:noFill/>
                        </a:ln>
                        <a:solidFill>
                          <a:schemeClr val="bg2"/>
                        </a:solidFill>
                        <a:effectLst/>
                        <a:latin typeface="Arial" panose="020B0604020202020204" pitchFamily="34" charset="0"/>
                      </a:endParaRPr>
                    </a:p>
                  </a:txBody>
                  <a:tcPr marL="68580" marR="68580" marT="34294" marB="34294" horzOverflow="overflow"/>
                </a:tc>
                <a:extLst>
                  <a:ext uri="{0D108BD9-81ED-4DB2-BD59-A6C34878D82A}">
                    <a16:rowId xmlns:a16="http://schemas.microsoft.com/office/drawing/2014/main" val="10000"/>
                  </a:ext>
                </a:extLst>
              </a:tr>
              <a:tr h="101968">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1400" b="0" u="none" strike="noStrike" kern="1200" cap="none" normalizeH="0" baseline="0" dirty="0">
                          <a:ln>
                            <a:noFill/>
                          </a:ln>
                          <a:solidFill>
                            <a:schemeClr val="tx1"/>
                          </a:solidFill>
                          <a:effectLst/>
                          <a:latin typeface="Arial" panose="020B0604020202020204" pitchFamily="34" charset="0"/>
                          <a:ea typeface="+mn-ea"/>
                          <a:cs typeface="+mn-cs"/>
                        </a:rPr>
                        <a:t>Percent of IT initiatives that support organizational goals</a:t>
                      </a:r>
                    </a:p>
                  </a:txBody>
                  <a:tcPr marL="68580" marR="68580" marT="34294" marB="34294" horzOverflow="overflow"/>
                </a:tc>
                <a:tc>
                  <a:txBody>
                    <a:body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sz="1400" b="0" u="none" strike="noStrike" kern="1200" cap="none" normalizeH="0" baseline="0" dirty="0">
                          <a:ln>
                            <a:noFill/>
                          </a:ln>
                          <a:solidFill>
                            <a:schemeClr val="tx1"/>
                          </a:solidFill>
                          <a:effectLst/>
                          <a:latin typeface="Arial" panose="020B0604020202020204" pitchFamily="34" charset="0"/>
                          <a:ea typeface="+mn-ea"/>
                          <a:cs typeface="+mn-cs"/>
                        </a:rPr>
                        <a:t>Organizational Support</a:t>
                      </a:r>
                    </a:p>
                  </a:txBody>
                  <a:tcPr marL="68580" marR="68580" marT="34294" marB="34294" horzOverflow="overflow"/>
                </a:tc>
                <a:tc>
                  <a:txBody>
                    <a:body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sz="1400" b="0" u="none" strike="noStrike" kern="1200" cap="none" normalizeH="0" baseline="0" dirty="0">
                          <a:ln>
                            <a:noFill/>
                          </a:ln>
                          <a:solidFill>
                            <a:schemeClr val="tx1"/>
                          </a:solidFill>
                          <a:effectLst/>
                          <a:latin typeface="Arial" panose="020B0604020202020204" pitchFamily="34" charset="0"/>
                          <a:ea typeface="+mn-ea"/>
                          <a:cs typeface="+mn-cs"/>
                        </a:rPr>
                        <a:t>100%</a:t>
                      </a:r>
                    </a:p>
                  </a:txBody>
                  <a:tcPr marL="68580" marR="68580" marT="34294" marB="34294" horzOverflow="overflow"/>
                </a:tc>
                <a:extLst>
                  <a:ext uri="{0D108BD9-81ED-4DB2-BD59-A6C34878D82A}">
                    <a16:rowId xmlns:a16="http://schemas.microsoft.com/office/drawing/2014/main" val="1513198283"/>
                  </a:ext>
                </a:extLst>
              </a:tr>
              <a:tr h="266417">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1400" b="0" u="none" strike="noStrike" kern="1200" cap="none" normalizeH="0" baseline="0" dirty="0">
                          <a:ln>
                            <a:noFill/>
                          </a:ln>
                          <a:solidFill>
                            <a:schemeClr val="tx1"/>
                          </a:solidFill>
                          <a:effectLst/>
                          <a:latin typeface="Arial" panose="020B0604020202020204" pitchFamily="34" charset="0"/>
                          <a:ea typeface="+mn-ea"/>
                          <a:cs typeface="+mn-cs"/>
                        </a:rPr>
                        <a:t>Percent of organizational goals supported by IT initiatives</a:t>
                      </a:r>
                    </a:p>
                  </a:txBody>
                  <a:tcPr marL="68580" marR="68580" marT="34294" marB="34294" horzOverflow="overflow"/>
                </a:tc>
                <a:tc>
                  <a:txBody>
                    <a:body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sz="1400" b="0" u="none" strike="noStrike" kern="1200" cap="none" normalizeH="0" baseline="0" dirty="0">
                          <a:ln>
                            <a:noFill/>
                          </a:ln>
                          <a:solidFill>
                            <a:schemeClr val="tx1"/>
                          </a:solidFill>
                          <a:effectLst/>
                          <a:latin typeface="Arial" panose="020B0604020202020204" pitchFamily="34" charset="0"/>
                          <a:ea typeface="+mn-ea"/>
                          <a:cs typeface="+mn-cs"/>
                        </a:rPr>
                        <a:t>Organizational Support</a:t>
                      </a:r>
                    </a:p>
                  </a:txBody>
                  <a:tcPr marL="68580" marR="68580" marT="34294" marB="34294" horzOverflow="overflow"/>
                </a:tc>
                <a:tc>
                  <a:txBody>
                    <a:body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sz="1400" b="0" u="none" strike="noStrike" kern="1200" cap="none" normalizeH="0" baseline="0" dirty="0">
                          <a:ln>
                            <a:noFill/>
                          </a:ln>
                          <a:solidFill>
                            <a:schemeClr val="tx1"/>
                          </a:solidFill>
                          <a:effectLst/>
                          <a:latin typeface="Arial" panose="020B0604020202020204" pitchFamily="34" charset="0"/>
                          <a:ea typeface="+mn-ea"/>
                          <a:cs typeface="+mn-cs"/>
                        </a:rPr>
                        <a:t>100%</a:t>
                      </a:r>
                    </a:p>
                  </a:txBody>
                  <a:tcPr marL="68580" marR="68580" marT="34294" marB="34294" horzOverflow="overflow"/>
                </a:tc>
                <a:extLst>
                  <a:ext uri="{0D108BD9-81ED-4DB2-BD59-A6C34878D82A}">
                    <a16:rowId xmlns:a16="http://schemas.microsoft.com/office/drawing/2014/main" val="3641078237"/>
                  </a:ext>
                </a:extLst>
              </a:tr>
              <a:tr h="0">
                <a:tc>
                  <a:txBody>
                    <a:body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sz="1400" b="0" u="none" strike="noStrike" kern="1200" cap="none" normalizeH="0" baseline="0" dirty="0">
                          <a:ln>
                            <a:noFill/>
                          </a:ln>
                          <a:solidFill>
                            <a:schemeClr val="tx1"/>
                          </a:solidFill>
                          <a:effectLst/>
                          <a:latin typeface="Arial" panose="020B0604020202020204" pitchFamily="34" charset="0"/>
                          <a:ea typeface="+mn-ea"/>
                          <a:cs typeface="+mn-cs"/>
                        </a:rPr>
                        <a:t>Organizational IT satisfaction</a:t>
                      </a:r>
                    </a:p>
                  </a:txBody>
                  <a:tcPr marL="68580" marR="68580" marT="34294" marB="34294" horzOverflow="overflow"/>
                </a:tc>
                <a:tc>
                  <a:txBody>
                    <a:body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sz="1400" b="0" u="none" strike="noStrike" kern="1200" cap="none" normalizeH="0" baseline="0" dirty="0">
                          <a:ln>
                            <a:noFill/>
                          </a:ln>
                          <a:solidFill>
                            <a:schemeClr val="tx1"/>
                          </a:solidFill>
                          <a:effectLst/>
                          <a:latin typeface="Arial" panose="020B0604020202020204" pitchFamily="34" charset="0"/>
                          <a:ea typeface="+mn-ea"/>
                          <a:cs typeface="+mn-cs"/>
                        </a:rPr>
                        <a:t>Organizational Support</a:t>
                      </a:r>
                    </a:p>
                  </a:txBody>
                  <a:tcPr marL="68580" marR="68580" marT="34294" marB="34294" horzOverflow="overflow"/>
                </a:tc>
                <a:tc>
                  <a:txBody>
                    <a:body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sz="1400" b="0" u="none" strike="noStrike" kern="1200" cap="none" normalizeH="0" baseline="0" dirty="0">
                          <a:ln>
                            <a:noFill/>
                          </a:ln>
                          <a:solidFill>
                            <a:schemeClr val="tx1"/>
                          </a:solidFill>
                          <a:effectLst/>
                          <a:latin typeface="Arial" panose="020B0604020202020204" pitchFamily="34" charset="0"/>
                          <a:ea typeface="+mn-ea"/>
                          <a:cs typeface="+mn-cs"/>
                        </a:rPr>
                        <a:t>66% (2023)</a:t>
                      </a:r>
                    </a:p>
                  </a:txBody>
                  <a:tcPr marL="68580" marR="68580" marT="34294" marB="34294" horzOverflow="overflow"/>
                </a:tc>
                <a:extLst>
                  <a:ext uri="{0D108BD9-81ED-4DB2-BD59-A6C34878D82A}">
                    <a16:rowId xmlns:a16="http://schemas.microsoft.com/office/drawing/2014/main" val="1632491854"/>
                  </a:ext>
                </a:extLst>
              </a:tr>
              <a:tr h="0">
                <a:tc>
                  <a:txBody>
                    <a:body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sz="1400" b="0" u="none" strike="noStrike" kern="1200" cap="none" normalizeH="0" baseline="0" dirty="0">
                          <a:ln>
                            <a:noFill/>
                          </a:ln>
                          <a:solidFill>
                            <a:schemeClr val="tx1"/>
                          </a:solidFill>
                          <a:effectLst/>
                          <a:latin typeface="Arial" panose="020B0604020202020204" pitchFamily="34" charset="0"/>
                          <a:ea typeface="+mn-ea"/>
                          <a:cs typeface="+mn-cs"/>
                        </a:rPr>
                        <a:t>Organizational IT value</a:t>
                      </a:r>
                    </a:p>
                  </a:txBody>
                  <a:tcPr marL="68580" marR="68580" marT="34294" marB="34294" horzOverflow="overflow"/>
                </a:tc>
                <a:tc>
                  <a:txBody>
                    <a:body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sz="1400" b="0" u="none" strike="noStrike" kern="1200" cap="none" normalizeH="0" baseline="0" dirty="0">
                          <a:ln>
                            <a:noFill/>
                          </a:ln>
                          <a:solidFill>
                            <a:schemeClr val="tx1"/>
                          </a:solidFill>
                          <a:effectLst/>
                          <a:latin typeface="Arial" panose="020B0604020202020204" pitchFamily="34" charset="0"/>
                          <a:ea typeface="+mn-ea"/>
                          <a:cs typeface="+mn-cs"/>
                        </a:rPr>
                        <a:t>Organizational Support</a:t>
                      </a:r>
                    </a:p>
                  </a:txBody>
                  <a:tcPr marL="68580" marR="68580" marT="34294" marB="34294" horzOverflow="overflow"/>
                </a:tc>
                <a:tc>
                  <a:txBody>
                    <a:body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sz="1400" b="0" u="none" strike="noStrike" kern="1200" cap="none" normalizeH="0" baseline="0" dirty="0">
                          <a:ln>
                            <a:noFill/>
                          </a:ln>
                          <a:solidFill>
                            <a:schemeClr val="tx1"/>
                          </a:solidFill>
                          <a:effectLst/>
                          <a:latin typeface="Arial" panose="020B0604020202020204" pitchFamily="34" charset="0"/>
                          <a:ea typeface="+mn-ea"/>
                          <a:cs typeface="+mn-cs"/>
                        </a:rPr>
                        <a:t>69% (2023)</a:t>
                      </a:r>
                    </a:p>
                  </a:txBody>
                  <a:tcPr marL="68580" marR="68580" marT="34294" marB="34294" horzOverflow="overflow"/>
                </a:tc>
                <a:extLst>
                  <a:ext uri="{0D108BD9-81ED-4DB2-BD59-A6C34878D82A}">
                    <a16:rowId xmlns:a16="http://schemas.microsoft.com/office/drawing/2014/main" val="2432569533"/>
                  </a:ext>
                </a:extLst>
              </a:tr>
              <a:tr h="0">
                <a:tc>
                  <a:txBody>
                    <a:bodyPr/>
                    <a:lstStyle>
                      <a:lvl1pPr marL="171450" indent="-171450" defTabSz="684213">
                        <a:spcBef>
                          <a:spcPct val="20000"/>
                        </a:spcBef>
                        <a:buClr>
                          <a:schemeClr val="tx1"/>
                        </a:buClr>
                        <a:buSzPct val="120000"/>
                        <a:buFont typeface="Arial" panose="020B0604020202020204" pitchFamily="34" charset="0"/>
                        <a:defRPr sz="800">
                          <a:solidFill>
                            <a:schemeClr val="tx1"/>
                          </a:solidFill>
                          <a:latin typeface="Arial" panose="020B0604020202020204" pitchFamily="34" charset="0"/>
                        </a:defRPr>
                      </a:lvl1pPr>
                      <a:lvl2pPr marL="742950" indent="-285750" defTabSz="684213">
                        <a:spcBef>
                          <a:spcPct val="20000"/>
                        </a:spcBef>
                        <a:buClr>
                          <a:schemeClr val="tx1"/>
                        </a:buClr>
                        <a:buSzPct val="150000"/>
                        <a:buFont typeface="Arial" panose="020B0604020202020204" pitchFamily="34" charset="0"/>
                        <a:defRPr sz="800">
                          <a:solidFill>
                            <a:schemeClr val="tx1"/>
                          </a:solidFill>
                          <a:latin typeface="Arial" panose="020B0604020202020204" pitchFamily="34" charset="0"/>
                        </a:defRPr>
                      </a:lvl2pPr>
                      <a:lvl3pPr marL="1143000" indent="-228600" defTabSz="684213">
                        <a:spcBef>
                          <a:spcPct val="20000"/>
                        </a:spcBef>
                        <a:buClr>
                          <a:schemeClr val="tx1"/>
                        </a:buClr>
                        <a:buFont typeface="Arial" panose="020B0604020202020204" pitchFamily="34" charset="0"/>
                        <a:defRPr sz="800">
                          <a:solidFill>
                            <a:schemeClr val="tx1"/>
                          </a:solidFill>
                          <a:latin typeface="Arial" panose="020B0604020202020204" pitchFamily="34" charset="0"/>
                        </a:defRPr>
                      </a:lvl3pPr>
                      <a:lvl4pPr marL="1600200" indent="-228600" defTabSz="684213">
                        <a:spcBef>
                          <a:spcPct val="20000"/>
                        </a:spcBef>
                        <a:buClr>
                          <a:schemeClr val="tx1"/>
                        </a:buClr>
                        <a:buFont typeface="Wingdings" panose="05000000000000000000" pitchFamily="2" charset="2"/>
                        <a:defRPr sz="800">
                          <a:solidFill>
                            <a:schemeClr val="tx1"/>
                          </a:solidFill>
                          <a:latin typeface="Arial" panose="020B0604020202020204" pitchFamily="34" charset="0"/>
                        </a:defRPr>
                      </a:lvl4pPr>
                      <a:lvl5pPr marL="2057400" indent="-228600" defTabSz="684213">
                        <a:spcBef>
                          <a:spcPct val="20000"/>
                        </a:spcBef>
                        <a:buFont typeface="Arial" panose="020B0604020202020204" pitchFamily="34" charset="0"/>
                        <a:defRPr sz="800">
                          <a:solidFill>
                            <a:schemeClr val="tx1"/>
                          </a:solidFill>
                          <a:latin typeface="Arial" panose="020B0604020202020204" pitchFamily="34" charset="0"/>
                        </a:defRPr>
                      </a:lvl5pPr>
                      <a:lvl6pPr marL="25146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6pPr>
                      <a:lvl7pPr marL="29718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7pPr>
                      <a:lvl8pPr marL="34290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8pPr>
                      <a:lvl9pPr marL="38862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9pPr>
                    </a:lstStyle>
                    <a:p>
                      <a:pPr marL="0" marR="0" lvl="0" indent="0" algn="l" defTabSz="684213" rtl="0" eaLnBrk="1" fontAlgn="base" latinLnBrk="0" hangingPunct="1">
                        <a:lnSpc>
                          <a:spcPct val="100000"/>
                        </a:lnSpc>
                        <a:spcBef>
                          <a:spcPts val="600"/>
                        </a:spcBef>
                        <a:spcAft>
                          <a:spcPts val="600"/>
                        </a:spcAft>
                        <a:buClrTx/>
                        <a:buSzTx/>
                        <a:buFontTx/>
                        <a:buNone/>
                        <a:tabLst/>
                        <a:defRPr/>
                      </a:pPr>
                      <a:r>
                        <a:rPr lang="en-CA" sz="1400" dirty="0"/>
                        <a:t>Percent of IT initiatives achieving projected benefits</a:t>
                      </a:r>
                      <a:endParaRPr kumimoji="0" lang="en-CA" altLang="en-US" sz="1400" b="1" i="0" u="none" strike="noStrike" cap="none" normalizeH="0" baseline="0" dirty="0">
                        <a:ln>
                          <a:noFill/>
                        </a:ln>
                        <a:solidFill>
                          <a:schemeClr val="bg2"/>
                        </a:solidFill>
                        <a:effectLst/>
                        <a:latin typeface="Arial" panose="020B0604020202020204" pitchFamily="34" charset="0"/>
                      </a:endParaRPr>
                    </a:p>
                  </a:txBody>
                  <a:tcPr marL="68580" marR="68580" marT="34294" marB="34294" horzOverflow="overflow"/>
                </a:tc>
                <a:tc>
                  <a:txBody>
                    <a:body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sz="1400" b="0" u="none" strike="noStrike" kern="1200" cap="none" normalizeH="0" baseline="0" dirty="0">
                          <a:ln>
                            <a:noFill/>
                          </a:ln>
                          <a:solidFill>
                            <a:schemeClr val="tx1"/>
                          </a:solidFill>
                          <a:effectLst/>
                          <a:latin typeface="Arial" panose="020B0604020202020204" pitchFamily="34" charset="0"/>
                          <a:ea typeface="+mn-ea"/>
                          <a:cs typeface="+mn-cs"/>
                        </a:rPr>
                        <a:t>Organizational Support</a:t>
                      </a:r>
                    </a:p>
                  </a:txBody>
                  <a:tcPr marL="68580" marR="68580" marT="34294" marB="34294" horzOverflow="overflow"/>
                </a:tc>
                <a:tc>
                  <a:txBody>
                    <a:bodyPr/>
                    <a:lstStyle>
                      <a:lvl1pPr marL="171450" indent="-171450" defTabSz="912813">
                        <a:spcBef>
                          <a:spcPct val="20000"/>
                        </a:spcBef>
                        <a:buClr>
                          <a:schemeClr val="tx1"/>
                        </a:buClr>
                        <a:buSzPct val="120000"/>
                        <a:buFont typeface="Arial" panose="020B0604020202020204" pitchFamily="34" charset="0"/>
                        <a:defRPr sz="800">
                          <a:solidFill>
                            <a:schemeClr val="tx1"/>
                          </a:solidFill>
                          <a:latin typeface="Arial" panose="020B0604020202020204" pitchFamily="34" charset="0"/>
                        </a:defRPr>
                      </a:lvl1pPr>
                      <a:lvl2pPr marL="742950" indent="-285750" defTabSz="912813">
                        <a:spcBef>
                          <a:spcPct val="20000"/>
                        </a:spcBef>
                        <a:buClr>
                          <a:schemeClr val="tx1"/>
                        </a:buClr>
                        <a:buSzPct val="150000"/>
                        <a:buFont typeface="Arial" panose="020B0604020202020204" pitchFamily="34" charset="0"/>
                        <a:defRPr sz="800">
                          <a:solidFill>
                            <a:schemeClr val="tx1"/>
                          </a:solidFill>
                          <a:latin typeface="Arial" panose="020B0604020202020204" pitchFamily="34" charset="0"/>
                        </a:defRPr>
                      </a:lvl2pPr>
                      <a:lvl3pPr marL="1143000" indent="-228600" defTabSz="912813">
                        <a:spcBef>
                          <a:spcPct val="20000"/>
                        </a:spcBef>
                        <a:buClr>
                          <a:schemeClr val="tx1"/>
                        </a:buClr>
                        <a:buFont typeface="Arial" panose="020B0604020202020204" pitchFamily="34" charset="0"/>
                        <a:defRPr sz="800">
                          <a:solidFill>
                            <a:schemeClr val="tx1"/>
                          </a:solidFill>
                          <a:latin typeface="Arial" panose="020B0604020202020204" pitchFamily="34" charset="0"/>
                        </a:defRPr>
                      </a:lvl3pPr>
                      <a:lvl4pPr marL="1600200" indent="-228600" defTabSz="912813">
                        <a:spcBef>
                          <a:spcPct val="20000"/>
                        </a:spcBef>
                        <a:buClr>
                          <a:schemeClr val="tx1"/>
                        </a:buClr>
                        <a:buFont typeface="Wingdings" panose="05000000000000000000" pitchFamily="2" charset="2"/>
                        <a:defRPr sz="800">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sz="8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9p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sz="1400" b="0" u="none" strike="noStrike" kern="1200" cap="none" normalizeH="0" baseline="0" dirty="0">
                          <a:ln>
                            <a:noFill/>
                          </a:ln>
                          <a:solidFill>
                            <a:schemeClr val="tx1"/>
                          </a:solidFill>
                          <a:effectLst/>
                          <a:latin typeface="Arial" panose="020B0604020202020204" pitchFamily="34" charset="0"/>
                          <a:ea typeface="+mn-ea"/>
                          <a:cs typeface="+mn-cs"/>
                        </a:rPr>
                        <a:t>TBD</a:t>
                      </a:r>
                    </a:p>
                  </a:txBody>
                  <a:tcPr marL="68580" marR="68580" marT="34294" marB="34294" horzOverflow="overflow"/>
                </a:tc>
                <a:extLst>
                  <a:ext uri="{0D108BD9-81ED-4DB2-BD59-A6C34878D82A}">
                    <a16:rowId xmlns:a16="http://schemas.microsoft.com/office/drawing/2014/main" val="10001"/>
                  </a:ext>
                </a:extLst>
              </a:tr>
              <a:tr h="0">
                <a:tc>
                  <a:txBody>
                    <a:bodyPr/>
                    <a:lstStyle>
                      <a:lvl1pPr marL="171450" indent="-171450" defTabSz="684213">
                        <a:spcBef>
                          <a:spcPct val="20000"/>
                        </a:spcBef>
                        <a:buClr>
                          <a:schemeClr val="tx1"/>
                        </a:buClr>
                        <a:buSzPct val="120000"/>
                        <a:buFont typeface="Arial" panose="020B0604020202020204" pitchFamily="34" charset="0"/>
                        <a:defRPr sz="800">
                          <a:solidFill>
                            <a:schemeClr val="tx1"/>
                          </a:solidFill>
                          <a:latin typeface="Arial" panose="020B0604020202020204" pitchFamily="34" charset="0"/>
                        </a:defRPr>
                      </a:lvl1pPr>
                      <a:lvl2pPr marL="742950" indent="-285750" defTabSz="684213">
                        <a:spcBef>
                          <a:spcPct val="20000"/>
                        </a:spcBef>
                        <a:buClr>
                          <a:schemeClr val="tx1"/>
                        </a:buClr>
                        <a:buSzPct val="150000"/>
                        <a:buFont typeface="Arial" panose="020B0604020202020204" pitchFamily="34" charset="0"/>
                        <a:defRPr sz="800">
                          <a:solidFill>
                            <a:schemeClr val="tx1"/>
                          </a:solidFill>
                          <a:latin typeface="Arial" panose="020B0604020202020204" pitchFamily="34" charset="0"/>
                        </a:defRPr>
                      </a:lvl2pPr>
                      <a:lvl3pPr marL="1143000" indent="-228600" defTabSz="684213">
                        <a:spcBef>
                          <a:spcPct val="20000"/>
                        </a:spcBef>
                        <a:buClr>
                          <a:schemeClr val="tx1"/>
                        </a:buClr>
                        <a:buFont typeface="Arial" panose="020B0604020202020204" pitchFamily="34" charset="0"/>
                        <a:defRPr sz="800">
                          <a:solidFill>
                            <a:schemeClr val="tx1"/>
                          </a:solidFill>
                          <a:latin typeface="Arial" panose="020B0604020202020204" pitchFamily="34" charset="0"/>
                        </a:defRPr>
                      </a:lvl3pPr>
                      <a:lvl4pPr marL="1600200" indent="-228600" defTabSz="684213">
                        <a:spcBef>
                          <a:spcPct val="20000"/>
                        </a:spcBef>
                        <a:buClr>
                          <a:schemeClr val="tx1"/>
                        </a:buClr>
                        <a:buFont typeface="Wingdings" panose="05000000000000000000" pitchFamily="2" charset="2"/>
                        <a:defRPr sz="800">
                          <a:solidFill>
                            <a:schemeClr val="tx1"/>
                          </a:solidFill>
                          <a:latin typeface="Arial" panose="020B0604020202020204" pitchFamily="34" charset="0"/>
                        </a:defRPr>
                      </a:lvl4pPr>
                      <a:lvl5pPr marL="2057400" indent="-228600" defTabSz="684213">
                        <a:spcBef>
                          <a:spcPct val="20000"/>
                        </a:spcBef>
                        <a:buFont typeface="Arial" panose="020B0604020202020204" pitchFamily="34" charset="0"/>
                        <a:defRPr sz="800">
                          <a:solidFill>
                            <a:schemeClr val="tx1"/>
                          </a:solidFill>
                          <a:latin typeface="Arial" panose="020B0604020202020204" pitchFamily="34" charset="0"/>
                        </a:defRPr>
                      </a:lvl5pPr>
                      <a:lvl6pPr marL="25146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6pPr>
                      <a:lvl7pPr marL="29718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7pPr>
                      <a:lvl8pPr marL="34290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8pPr>
                      <a:lvl9pPr marL="38862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9pPr>
                    </a:lstStyle>
                    <a:p>
                      <a:pPr marL="0" marR="0" lvl="0" indent="0" algn="l" defTabSz="684213" rtl="0" eaLnBrk="1" fontAlgn="base" latinLnBrk="0" hangingPunct="1">
                        <a:lnSpc>
                          <a:spcPct val="100000"/>
                        </a:lnSpc>
                        <a:spcBef>
                          <a:spcPts val="600"/>
                        </a:spcBef>
                        <a:spcAft>
                          <a:spcPts val="600"/>
                        </a:spcAft>
                        <a:buClrTx/>
                        <a:buSzTx/>
                        <a:buFontTx/>
                        <a:buNone/>
                        <a:tabLst/>
                        <a:defRPr/>
                      </a:pPr>
                      <a:r>
                        <a:rPr lang="en-CA" sz="1400" dirty="0"/>
                        <a:t>IT capabilities created or enhanced</a:t>
                      </a:r>
                      <a:endParaRPr kumimoji="0" lang="en-CA" altLang="en-US" sz="1400" b="1" i="0" u="none" strike="noStrike" cap="none" normalizeH="0" baseline="0" dirty="0">
                        <a:ln>
                          <a:noFill/>
                        </a:ln>
                        <a:solidFill>
                          <a:schemeClr val="bg2"/>
                        </a:solidFill>
                        <a:effectLst/>
                        <a:latin typeface="Arial" panose="020B0604020202020204" pitchFamily="34" charset="0"/>
                      </a:endParaRPr>
                    </a:p>
                  </a:txBody>
                  <a:tcPr marL="68580" marR="68580" marT="34294" marB="34294" horzOverflow="overflow"/>
                </a:tc>
                <a:tc>
                  <a:txBody>
                    <a:body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sz="1400" b="0" u="none" strike="noStrike" kern="1200" cap="none" normalizeH="0" baseline="0" dirty="0">
                          <a:ln>
                            <a:noFill/>
                          </a:ln>
                          <a:solidFill>
                            <a:schemeClr val="tx1"/>
                          </a:solidFill>
                          <a:effectLst/>
                          <a:latin typeface="Arial" panose="020B0604020202020204" pitchFamily="34" charset="0"/>
                          <a:ea typeface="+mn-ea"/>
                          <a:cs typeface="+mn-cs"/>
                        </a:rPr>
                        <a:t>IT Excellence</a:t>
                      </a:r>
                    </a:p>
                  </a:txBody>
                  <a:tcPr marL="68580" marR="68580" marT="34294" marB="34294" horzOverflow="overflow"/>
                </a:tc>
                <a:tc>
                  <a:txBody>
                    <a:bodyPr/>
                    <a:lstStyle>
                      <a:lvl1pPr marL="171450" indent="-171450" defTabSz="912813">
                        <a:spcBef>
                          <a:spcPct val="20000"/>
                        </a:spcBef>
                        <a:buClr>
                          <a:schemeClr val="tx1"/>
                        </a:buClr>
                        <a:buSzPct val="120000"/>
                        <a:buFont typeface="Arial" panose="020B0604020202020204" pitchFamily="34" charset="0"/>
                        <a:defRPr sz="800">
                          <a:solidFill>
                            <a:schemeClr val="tx1"/>
                          </a:solidFill>
                          <a:latin typeface="Arial" panose="020B0604020202020204" pitchFamily="34" charset="0"/>
                        </a:defRPr>
                      </a:lvl1pPr>
                      <a:lvl2pPr marL="742950" indent="-285750" defTabSz="912813">
                        <a:spcBef>
                          <a:spcPct val="20000"/>
                        </a:spcBef>
                        <a:buClr>
                          <a:schemeClr val="tx1"/>
                        </a:buClr>
                        <a:buSzPct val="150000"/>
                        <a:buFont typeface="Arial" panose="020B0604020202020204" pitchFamily="34" charset="0"/>
                        <a:defRPr sz="800">
                          <a:solidFill>
                            <a:schemeClr val="tx1"/>
                          </a:solidFill>
                          <a:latin typeface="Arial" panose="020B0604020202020204" pitchFamily="34" charset="0"/>
                        </a:defRPr>
                      </a:lvl2pPr>
                      <a:lvl3pPr marL="1143000" indent="-228600" defTabSz="912813">
                        <a:spcBef>
                          <a:spcPct val="20000"/>
                        </a:spcBef>
                        <a:buClr>
                          <a:schemeClr val="tx1"/>
                        </a:buClr>
                        <a:buFont typeface="Arial" panose="020B0604020202020204" pitchFamily="34" charset="0"/>
                        <a:defRPr sz="800">
                          <a:solidFill>
                            <a:schemeClr val="tx1"/>
                          </a:solidFill>
                          <a:latin typeface="Arial" panose="020B0604020202020204" pitchFamily="34" charset="0"/>
                        </a:defRPr>
                      </a:lvl3pPr>
                      <a:lvl4pPr marL="1600200" indent="-228600" defTabSz="912813">
                        <a:spcBef>
                          <a:spcPct val="20000"/>
                        </a:spcBef>
                        <a:buClr>
                          <a:schemeClr val="tx1"/>
                        </a:buClr>
                        <a:buFont typeface="Wingdings" panose="05000000000000000000" pitchFamily="2" charset="2"/>
                        <a:defRPr sz="800">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sz="8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9p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sz="1400" b="0" u="none" strike="noStrike" kern="1200" cap="none" normalizeH="0" baseline="0" dirty="0">
                          <a:ln>
                            <a:noFill/>
                          </a:ln>
                          <a:solidFill>
                            <a:schemeClr val="tx1"/>
                          </a:solidFill>
                          <a:effectLst/>
                          <a:latin typeface="Arial" panose="020B0604020202020204" pitchFamily="34" charset="0"/>
                          <a:ea typeface="+mn-ea"/>
                          <a:cs typeface="+mn-cs"/>
                        </a:rPr>
                        <a:t>N/A</a:t>
                      </a:r>
                    </a:p>
                  </a:txBody>
                  <a:tcPr marL="68580" marR="68580" marT="34294" marB="34294" horzOverflow="overflow"/>
                </a:tc>
                <a:extLst>
                  <a:ext uri="{0D108BD9-81ED-4DB2-BD59-A6C34878D82A}">
                    <a16:rowId xmlns:a16="http://schemas.microsoft.com/office/drawing/2014/main" val="1623295230"/>
                  </a:ext>
                </a:extLst>
              </a:tr>
              <a:tr h="0">
                <a:tc>
                  <a:txBody>
                    <a:bodyPr/>
                    <a:lstStyle>
                      <a:lvl1pPr marL="171450" indent="-171450" defTabSz="684213">
                        <a:spcBef>
                          <a:spcPct val="20000"/>
                        </a:spcBef>
                        <a:buClr>
                          <a:schemeClr val="tx1"/>
                        </a:buClr>
                        <a:buSzPct val="120000"/>
                        <a:buFont typeface="Arial" panose="020B0604020202020204" pitchFamily="34" charset="0"/>
                        <a:defRPr sz="800">
                          <a:solidFill>
                            <a:schemeClr val="tx1"/>
                          </a:solidFill>
                          <a:latin typeface="Arial" panose="020B0604020202020204" pitchFamily="34" charset="0"/>
                        </a:defRPr>
                      </a:lvl1pPr>
                      <a:lvl2pPr marL="742950" indent="-285750" defTabSz="684213">
                        <a:spcBef>
                          <a:spcPct val="20000"/>
                        </a:spcBef>
                        <a:buClr>
                          <a:schemeClr val="tx1"/>
                        </a:buClr>
                        <a:buSzPct val="150000"/>
                        <a:buFont typeface="Arial" panose="020B0604020202020204" pitchFamily="34" charset="0"/>
                        <a:defRPr sz="800">
                          <a:solidFill>
                            <a:schemeClr val="tx1"/>
                          </a:solidFill>
                          <a:latin typeface="Arial" panose="020B0604020202020204" pitchFamily="34" charset="0"/>
                        </a:defRPr>
                      </a:lvl2pPr>
                      <a:lvl3pPr marL="1143000" indent="-228600" defTabSz="684213">
                        <a:spcBef>
                          <a:spcPct val="20000"/>
                        </a:spcBef>
                        <a:buClr>
                          <a:schemeClr val="tx1"/>
                        </a:buClr>
                        <a:buFont typeface="Arial" panose="020B0604020202020204" pitchFamily="34" charset="0"/>
                        <a:defRPr sz="800">
                          <a:solidFill>
                            <a:schemeClr val="tx1"/>
                          </a:solidFill>
                          <a:latin typeface="Arial" panose="020B0604020202020204" pitchFamily="34" charset="0"/>
                        </a:defRPr>
                      </a:lvl3pPr>
                      <a:lvl4pPr marL="1600200" indent="-228600" defTabSz="684213">
                        <a:spcBef>
                          <a:spcPct val="20000"/>
                        </a:spcBef>
                        <a:buClr>
                          <a:schemeClr val="tx1"/>
                        </a:buClr>
                        <a:buFont typeface="Wingdings" panose="05000000000000000000" pitchFamily="2" charset="2"/>
                        <a:defRPr sz="800">
                          <a:solidFill>
                            <a:schemeClr val="tx1"/>
                          </a:solidFill>
                          <a:latin typeface="Arial" panose="020B0604020202020204" pitchFamily="34" charset="0"/>
                        </a:defRPr>
                      </a:lvl4pPr>
                      <a:lvl5pPr marL="2057400" indent="-228600" defTabSz="684213">
                        <a:spcBef>
                          <a:spcPct val="20000"/>
                        </a:spcBef>
                        <a:buFont typeface="Arial" panose="020B0604020202020204" pitchFamily="34" charset="0"/>
                        <a:defRPr sz="800">
                          <a:solidFill>
                            <a:schemeClr val="tx1"/>
                          </a:solidFill>
                          <a:latin typeface="Arial" panose="020B0604020202020204" pitchFamily="34" charset="0"/>
                        </a:defRPr>
                      </a:lvl5pPr>
                      <a:lvl6pPr marL="25146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6pPr>
                      <a:lvl7pPr marL="29718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7pPr>
                      <a:lvl8pPr marL="34290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8pPr>
                      <a:lvl9pPr marL="38862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9pPr>
                    </a:lstStyle>
                    <a:p>
                      <a:pPr marL="0" marR="0" lvl="0" indent="0" algn="l" defTabSz="684213" rtl="0" eaLnBrk="1" fontAlgn="base" latinLnBrk="0" hangingPunct="1">
                        <a:lnSpc>
                          <a:spcPct val="100000"/>
                        </a:lnSpc>
                        <a:spcBef>
                          <a:spcPts val="600"/>
                        </a:spcBef>
                        <a:spcAft>
                          <a:spcPts val="600"/>
                        </a:spcAft>
                        <a:buClrTx/>
                        <a:buSzTx/>
                        <a:buFontTx/>
                        <a:buNone/>
                        <a:tabLst/>
                        <a:defRPr/>
                      </a:pPr>
                      <a:r>
                        <a:rPr lang="en-CA" sz="1400" dirty="0"/>
                        <a:t>ITS understands organizational needs</a:t>
                      </a:r>
                      <a:endParaRPr kumimoji="0" lang="en-CA" altLang="en-US" sz="1400" b="1" i="0" u="none" strike="noStrike" cap="none" normalizeH="0" baseline="0" dirty="0">
                        <a:ln>
                          <a:noFill/>
                        </a:ln>
                        <a:solidFill>
                          <a:schemeClr val="bg2"/>
                        </a:solidFill>
                        <a:effectLst/>
                        <a:latin typeface="Arial" panose="020B0604020202020204" pitchFamily="34" charset="0"/>
                      </a:endParaRPr>
                    </a:p>
                  </a:txBody>
                  <a:tcPr marL="68580" marR="68580" marT="34294" marB="34294" horzOverflow="overflow"/>
                </a:tc>
                <a:tc>
                  <a:txBody>
                    <a:body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sz="1400" b="0" u="none" strike="noStrike" kern="1200" cap="none" normalizeH="0" baseline="0" dirty="0">
                          <a:ln>
                            <a:noFill/>
                          </a:ln>
                          <a:solidFill>
                            <a:schemeClr val="tx1"/>
                          </a:solidFill>
                          <a:effectLst/>
                          <a:latin typeface="Arial" panose="020B0604020202020204" pitchFamily="34" charset="0"/>
                          <a:ea typeface="+mn-ea"/>
                          <a:cs typeface="+mn-cs"/>
                        </a:rPr>
                        <a:t>IT Excellence</a:t>
                      </a:r>
                    </a:p>
                  </a:txBody>
                  <a:tcPr marL="68580" marR="68580" marT="34294" marB="34294" horzOverflow="overflow"/>
                </a:tc>
                <a:tc>
                  <a:txBody>
                    <a:bodyPr/>
                    <a:lstStyle>
                      <a:lvl1pPr marL="171450" indent="-171450" defTabSz="912813">
                        <a:spcBef>
                          <a:spcPct val="20000"/>
                        </a:spcBef>
                        <a:buClr>
                          <a:schemeClr val="tx1"/>
                        </a:buClr>
                        <a:buSzPct val="120000"/>
                        <a:buFont typeface="Arial" panose="020B0604020202020204" pitchFamily="34" charset="0"/>
                        <a:defRPr sz="800">
                          <a:solidFill>
                            <a:schemeClr val="tx1"/>
                          </a:solidFill>
                          <a:latin typeface="Arial" panose="020B0604020202020204" pitchFamily="34" charset="0"/>
                        </a:defRPr>
                      </a:lvl1pPr>
                      <a:lvl2pPr marL="742950" indent="-285750" defTabSz="912813">
                        <a:spcBef>
                          <a:spcPct val="20000"/>
                        </a:spcBef>
                        <a:buClr>
                          <a:schemeClr val="tx1"/>
                        </a:buClr>
                        <a:buSzPct val="150000"/>
                        <a:buFont typeface="Arial" panose="020B0604020202020204" pitchFamily="34" charset="0"/>
                        <a:defRPr sz="800">
                          <a:solidFill>
                            <a:schemeClr val="tx1"/>
                          </a:solidFill>
                          <a:latin typeface="Arial" panose="020B0604020202020204" pitchFamily="34" charset="0"/>
                        </a:defRPr>
                      </a:lvl2pPr>
                      <a:lvl3pPr marL="1143000" indent="-228600" defTabSz="912813">
                        <a:spcBef>
                          <a:spcPct val="20000"/>
                        </a:spcBef>
                        <a:buClr>
                          <a:schemeClr val="tx1"/>
                        </a:buClr>
                        <a:buFont typeface="Arial" panose="020B0604020202020204" pitchFamily="34" charset="0"/>
                        <a:defRPr sz="800">
                          <a:solidFill>
                            <a:schemeClr val="tx1"/>
                          </a:solidFill>
                          <a:latin typeface="Arial" panose="020B0604020202020204" pitchFamily="34" charset="0"/>
                        </a:defRPr>
                      </a:lvl3pPr>
                      <a:lvl4pPr marL="1600200" indent="-228600" defTabSz="912813">
                        <a:spcBef>
                          <a:spcPct val="20000"/>
                        </a:spcBef>
                        <a:buClr>
                          <a:schemeClr val="tx1"/>
                        </a:buClr>
                        <a:buFont typeface="Wingdings" panose="05000000000000000000" pitchFamily="2" charset="2"/>
                        <a:defRPr sz="800">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sz="8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9p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sz="1400" b="0" u="none" strike="noStrike" kern="1200" cap="none" normalizeH="0" baseline="0" dirty="0">
                          <a:ln>
                            <a:noFill/>
                          </a:ln>
                          <a:solidFill>
                            <a:schemeClr val="tx1"/>
                          </a:solidFill>
                          <a:effectLst/>
                          <a:latin typeface="Arial" panose="020B0604020202020204" pitchFamily="34" charset="0"/>
                          <a:ea typeface="+mn-ea"/>
                          <a:cs typeface="+mn-cs"/>
                        </a:rPr>
                        <a:t>72% (2023)</a:t>
                      </a:r>
                    </a:p>
                  </a:txBody>
                  <a:tcPr marL="68580" marR="68580" marT="34294" marB="34294" horzOverflow="overflow"/>
                </a:tc>
                <a:extLst>
                  <a:ext uri="{0D108BD9-81ED-4DB2-BD59-A6C34878D82A}">
                    <a16:rowId xmlns:a16="http://schemas.microsoft.com/office/drawing/2014/main" val="921456393"/>
                  </a:ext>
                </a:extLst>
              </a:tr>
              <a:tr h="0">
                <a:tc>
                  <a:txBody>
                    <a:bodyPr/>
                    <a:lstStyle>
                      <a:lvl1pPr marL="171450" indent="-171450" defTabSz="684213">
                        <a:spcBef>
                          <a:spcPct val="20000"/>
                        </a:spcBef>
                        <a:buClr>
                          <a:schemeClr val="tx1"/>
                        </a:buClr>
                        <a:buSzPct val="120000"/>
                        <a:buFont typeface="Arial" panose="020B0604020202020204" pitchFamily="34" charset="0"/>
                        <a:defRPr sz="800">
                          <a:solidFill>
                            <a:schemeClr val="tx1"/>
                          </a:solidFill>
                          <a:latin typeface="Arial" panose="020B0604020202020204" pitchFamily="34" charset="0"/>
                        </a:defRPr>
                      </a:lvl1pPr>
                      <a:lvl2pPr marL="742950" indent="-285750" defTabSz="684213">
                        <a:spcBef>
                          <a:spcPct val="20000"/>
                        </a:spcBef>
                        <a:buClr>
                          <a:schemeClr val="tx1"/>
                        </a:buClr>
                        <a:buSzPct val="150000"/>
                        <a:buFont typeface="Arial" panose="020B0604020202020204" pitchFamily="34" charset="0"/>
                        <a:defRPr sz="800">
                          <a:solidFill>
                            <a:schemeClr val="tx1"/>
                          </a:solidFill>
                          <a:latin typeface="Arial" panose="020B0604020202020204" pitchFamily="34" charset="0"/>
                        </a:defRPr>
                      </a:lvl2pPr>
                      <a:lvl3pPr marL="1143000" indent="-228600" defTabSz="684213">
                        <a:spcBef>
                          <a:spcPct val="20000"/>
                        </a:spcBef>
                        <a:buClr>
                          <a:schemeClr val="tx1"/>
                        </a:buClr>
                        <a:buFont typeface="Arial" panose="020B0604020202020204" pitchFamily="34" charset="0"/>
                        <a:defRPr sz="800">
                          <a:solidFill>
                            <a:schemeClr val="tx1"/>
                          </a:solidFill>
                          <a:latin typeface="Arial" panose="020B0604020202020204" pitchFamily="34" charset="0"/>
                        </a:defRPr>
                      </a:lvl3pPr>
                      <a:lvl4pPr marL="1600200" indent="-228600" defTabSz="684213">
                        <a:spcBef>
                          <a:spcPct val="20000"/>
                        </a:spcBef>
                        <a:buClr>
                          <a:schemeClr val="tx1"/>
                        </a:buClr>
                        <a:buFont typeface="Wingdings" panose="05000000000000000000" pitchFamily="2" charset="2"/>
                        <a:defRPr sz="800">
                          <a:solidFill>
                            <a:schemeClr val="tx1"/>
                          </a:solidFill>
                          <a:latin typeface="Arial" panose="020B0604020202020204" pitchFamily="34" charset="0"/>
                        </a:defRPr>
                      </a:lvl4pPr>
                      <a:lvl5pPr marL="2057400" indent="-228600" defTabSz="684213">
                        <a:spcBef>
                          <a:spcPct val="20000"/>
                        </a:spcBef>
                        <a:buFont typeface="Arial" panose="020B0604020202020204" pitchFamily="34" charset="0"/>
                        <a:defRPr sz="800">
                          <a:solidFill>
                            <a:schemeClr val="tx1"/>
                          </a:solidFill>
                          <a:latin typeface="Arial" panose="020B0604020202020204" pitchFamily="34" charset="0"/>
                        </a:defRPr>
                      </a:lvl5pPr>
                      <a:lvl6pPr marL="25146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6pPr>
                      <a:lvl7pPr marL="29718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7pPr>
                      <a:lvl8pPr marL="34290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8pPr>
                      <a:lvl9pPr marL="38862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9pPr>
                    </a:lstStyle>
                    <a:p>
                      <a:pPr marL="0" marR="0" lvl="0" indent="0" algn="l" defTabSz="684213" rtl="0" eaLnBrk="1" fontAlgn="base" latinLnBrk="0" hangingPunct="1">
                        <a:lnSpc>
                          <a:spcPct val="100000"/>
                        </a:lnSpc>
                        <a:spcBef>
                          <a:spcPts val="600"/>
                        </a:spcBef>
                        <a:spcAft>
                          <a:spcPts val="600"/>
                        </a:spcAft>
                        <a:buClrTx/>
                        <a:buSzTx/>
                        <a:buFontTx/>
                        <a:buNone/>
                        <a:tabLst/>
                        <a:defRPr/>
                      </a:pPr>
                      <a:r>
                        <a:rPr lang="en-CA" sz="1400" dirty="0"/>
                        <a:t>ITS communicates effectively</a:t>
                      </a:r>
                      <a:endParaRPr kumimoji="0" lang="en-CA" altLang="en-US" sz="1400" b="1" i="0" u="none" strike="noStrike" cap="none" normalizeH="0" baseline="0" dirty="0">
                        <a:ln>
                          <a:noFill/>
                        </a:ln>
                        <a:solidFill>
                          <a:schemeClr val="bg2"/>
                        </a:solidFill>
                        <a:effectLst/>
                        <a:latin typeface="Arial" panose="020B0604020202020204" pitchFamily="34" charset="0"/>
                      </a:endParaRPr>
                    </a:p>
                  </a:txBody>
                  <a:tcPr marL="68580" marR="68580" marT="34294" marB="34294" horzOverflow="overflow"/>
                </a:tc>
                <a:tc>
                  <a:txBody>
                    <a:body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sz="1400" b="0" u="none" strike="noStrike" kern="1200" cap="none" normalizeH="0" baseline="0" dirty="0">
                          <a:ln>
                            <a:noFill/>
                          </a:ln>
                          <a:solidFill>
                            <a:schemeClr val="tx1"/>
                          </a:solidFill>
                          <a:effectLst/>
                          <a:latin typeface="Arial" panose="020B0604020202020204" pitchFamily="34" charset="0"/>
                          <a:ea typeface="+mn-ea"/>
                          <a:cs typeface="+mn-cs"/>
                        </a:rPr>
                        <a:t>IT Excellence</a:t>
                      </a:r>
                    </a:p>
                  </a:txBody>
                  <a:tcPr marL="68580" marR="68580" marT="34294" marB="34294" horzOverflow="overflow"/>
                </a:tc>
                <a:tc>
                  <a:txBody>
                    <a:bodyPr/>
                    <a:lstStyle>
                      <a:lvl1pPr marL="171450" indent="-171450" defTabSz="912813">
                        <a:spcBef>
                          <a:spcPct val="20000"/>
                        </a:spcBef>
                        <a:buClr>
                          <a:schemeClr val="tx1"/>
                        </a:buClr>
                        <a:buSzPct val="120000"/>
                        <a:buFont typeface="Arial" panose="020B0604020202020204" pitchFamily="34" charset="0"/>
                        <a:defRPr sz="800">
                          <a:solidFill>
                            <a:schemeClr val="tx1"/>
                          </a:solidFill>
                          <a:latin typeface="Arial" panose="020B0604020202020204" pitchFamily="34" charset="0"/>
                        </a:defRPr>
                      </a:lvl1pPr>
                      <a:lvl2pPr marL="742950" indent="-285750" defTabSz="912813">
                        <a:spcBef>
                          <a:spcPct val="20000"/>
                        </a:spcBef>
                        <a:buClr>
                          <a:schemeClr val="tx1"/>
                        </a:buClr>
                        <a:buSzPct val="150000"/>
                        <a:buFont typeface="Arial" panose="020B0604020202020204" pitchFamily="34" charset="0"/>
                        <a:defRPr sz="800">
                          <a:solidFill>
                            <a:schemeClr val="tx1"/>
                          </a:solidFill>
                          <a:latin typeface="Arial" panose="020B0604020202020204" pitchFamily="34" charset="0"/>
                        </a:defRPr>
                      </a:lvl2pPr>
                      <a:lvl3pPr marL="1143000" indent="-228600" defTabSz="912813">
                        <a:spcBef>
                          <a:spcPct val="20000"/>
                        </a:spcBef>
                        <a:buClr>
                          <a:schemeClr val="tx1"/>
                        </a:buClr>
                        <a:buFont typeface="Arial" panose="020B0604020202020204" pitchFamily="34" charset="0"/>
                        <a:defRPr sz="800">
                          <a:solidFill>
                            <a:schemeClr val="tx1"/>
                          </a:solidFill>
                          <a:latin typeface="Arial" panose="020B0604020202020204" pitchFamily="34" charset="0"/>
                        </a:defRPr>
                      </a:lvl3pPr>
                      <a:lvl4pPr marL="1600200" indent="-228600" defTabSz="912813">
                        <a:spcBef>
                          <a:spcPct val="20000"/>
                        </a:spcBef>
                        <a:buClr>
                          <a:schemeClr val="tx1"/>
                        </a:buClr>
                        <a:buFont typeface="Wingdings" panose="05000000000000000000" pitchFamily="2" charset="2"/>
                        <a:defRPr sz="800">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sz="8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9p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sz="1400" b="0" u="none" strike="noStrike" kern="1200" cap="none" normalizeH="0" baseline="0" dirty="0">
                          <a:ln>
                            <a:noFill/>
                          </a:ln>
                          <a:solidFill>
                            <a:schemeClr val="tx1"/>
                          </a:solidFill>
                          <a:effectLst/>
                          <a:latin typeface="Arial" panose="020B0604020202020204" pitchFamily="34" charset="0"/>
                          <a:ea typeface="+mn-ea"/>
                          <a:cs typeface="+mn-cs"/>
                        </a:rPr>
                        <a:t>65% (2023)</a:t>
                      </a:r>
                    </a:p>
                  </a:txBody>
                  <a:tcPr marL="68580" marR="68580" marT="34294" marB="34294" horzOverflow="overflow"/>
                </a:tc>
                <a:extLst>
                  <a:ext uri="{0D108BD9-81ED-4DB2-BD59-A6C34878D82A}">
                    <a16:rowId xmlns:a16="http://schemas.microsoft.com/office/drawing/2014/main" val="581018913"/>
                  </a:ext>
                </a:extLst>
              </a:tr>
              <a:tr h="0">
                <a:tc>
                  <a:txBody>
                    <a:bodyPr/>
                    <a:lstStyle>
                      <a:lvl1pPr marL="171450" indent="-171450" defTabSz="684213">
                        <a:spcBef>
                          <a:spcPct val="20000"/>
                        </a:spcBef>
                        <a:buClr>
                          <a:schemeClr val="tx1"/>
                        </a:buClr>
                        <a:buSzPct val="120000"/>
                        <a:buFont typeface="Arial" panose="020B0604020202020204" pitchFamily="34" charset="0"/>
                        <a:defRPr sz="800">
                          <a:solidFill>
                            <a:schemeClr val="tx1"/>
                          </a:solidFill>
                          <a:latin typeface="Arial" panose="020B0604020202020204" pitchFamily="34" charset="0"/>
                        </a:defRPr>
                      </a:lvl1pPr>
                      <a:lvl2pPr marL="742950" indent="-285750" defTabSz="684213">
                        <a:spcBef>
                          <a:spcPct val="20000"/>
                        </a:spcBef>
                        <a:buClr>
                          <a:schemeClr val="tx1"/>
                        </a:buClr>
                        <a:buSzPct val="150000"/>
                        <a:buFont typeface="Arial" panose="020B0604020202020204" pitchFamily="34" charset="0"/>
                        <a:defRPr sz="800">
                          <a:solidFill>
                            <a:schemeClr val="tx1"/>
                          </a:solidFill>
                          <a:latin typeface="Arial" panose="020B0604020202020204" pitchFamily="34" charset="0"/>
                        </a:defRPr>
                      </a:lvl2pPr>
                      <a:lvl3pPr marL="1143000" indent="-228600" defTabSz="684213">
                        <a:spcBef>
                          <a:spcPct val="20000"/>
                        </a:spcBef>
                        <a:buClr>
                          <a:schemeClr val="tx1"/>
                        </a:buClr>
                        <a:buFont typeface="Arial" panose="020B0604020202020204" pitchFamily="34" charset="0"/>
                        <a:defRPr sz="800">
                          <a:solidFill>
                            <a:schemeClr val="tx1"/>
                          </a:solidFill>
                          <a:latin typeface="Arial" panose="020B0604020202020204" pitchFamily="34" charset="0"/>
                        </a:defRPr>
                      </a:lvl3pPr>
                      <a:lvl4pPr marL="1600200" indent="-228600" defTabSz="684213">
                        <a:spcBef>
                          <a:spcPct val="20000"/>
                        </a:spcBef>
                        <a:buClr>
                          <a:schemeClr val="tx1"/>
                        </a:buClr>
                        <a:buFont typeface="Wingdings" panose="05000000000000000000" pitchFamily="2" charset="2"/>
                        <a:defRPr sz="800">
                          <a:solidFill>
                            <a:schemeClr val="tx1"/>
                          </a:solidFill>
                          <a:latin typeface="Arial" panose="020B0604020202020204" pitchFamily="34" charset="0"/>
                        </a:defRPr>
                      </a:lvl4pPr>
                      <a:lvl5pPr marL="2057400" indent="-228600" defTabSz="684213">
                        <a:spcBef>
                          <a:spcPct val="20000"/>
                        </a:spcBef>
                        <a:buFont typeface="Arial" panose="020B0604020202020204" pitchFamily="34" charset="0"/>
                        <a:defRPr sz="800">
                          <a:solidFill>
                            <a:schemeClr val="tx1"/>
                          </a:solidFill>
                          <a:latin typeface="Arial" panose="020B0604020202020204" pitchFamily="34" charset="0"/>
                        </a:defRPr>
                      </a:lvl5pPr>
                      <a:lvl6pPr marL="25146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6pPr>
                      <a:lvl7pPr marL="29718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7pPr>
                      <a:lvl8pPr marL="34290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8pPr>
                      <a:lvl9pPr marL="38862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9pPr>
                    </a:lstStyle>
                    <a:p>
                      <a:pPr marL="0" marR="0" lvl="0" indent="0" algn="l" defTabSz="684213" rtl="0" eaLnBrk="1" fontAlgn="base" latinLnBrk="0" hangingPunct="1">
                        <a:lnSpc>
                          <a:spcPct val="100000"/>
                        </a:lnSpc>
                        <a:spcBef>
                          <a:spcPts val="600"/>
                        </a:spcBef>
                        <a:spcAft>
                          <a:spcPts val="600"/>
                        </a:spcAft>
                        <a:buClrTx/>
                        <a:buSzTx/>
                        <a:buFontTx/>
                        <a:buNone/>
                        <a:tabLst/>
                        <a:defRPr/>
                      </a:pPr>
                      <a:r>
                        <a:rPr lang="en-CA" sz="1400" dirty="0"/>
                        <a:t>ITS executes requests</a:t>
                      </a:r>
                      <a:endParaRPr kumimoji="0" lang="en-CA" altLang="en-US" sz="1400" b="1" i="0" u="none" strike="noStrike" cap="none" normalizeH="0" baseline="0" dirty="0">
                        <a:ln>
                          <a:noFill/>
                        </a:ln>
                        <a:solidFill>
                          <a:schemeClr val="bg2"/>
                        </a:solidFill>
                        <a:effectLst/>
                        <a:latin typeface="Arial" panose="020B0604020202020204" pitchFamily="34" charset="0"/>
                      </a:endParaRPr>
                    </a:p>
                  </a:txBody>
                  <a:tcPr marL="68580" marR="68580" marT="34294" marB="34294" horzOverflow="overflow"/>
                </a:tc>
                <a:tc>
                  <a:txBody>
                    <a:body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sz="1400" b="0" u="none" strike="noStrike" kern="1200" cap="none" normalizeH="0" baseline="0" dirty="0">
                          <a:ln>
                            <a:noFill/>
                          </a:ln>
                          <a:solidFill>
                            <a:schemeClr val="tx1"/>
                          </a:solidFill>
                          <a:effectLst/>
                          <a:latin typeface="Arial" panose="020B0604020202020204" pitchFamily="34" charset="0"/>
                          <a:ea typeface="+mn-ea"/>
                          <a:cs typeface="+mn-cs"/>
                        </a:rPr>
                        <a:t>IT Excellence</a:t>
                      </a:r>
                    </a:p>
                  </a:txBody>
                  <a:tcPr marL="68580" marR="68580" marT="34294" marB="34294" horzOverflow="overflow"/>
                </a:tc>
                <a:tc>
                  <a:txBody>
                    <a:bodyPr/>
                    <a:lstStyle>
                      <a:lvl1pPr marL="171450" indent="-171450" defTabSz="912813">
                        <a:spcBef>
                          <a:spcPct val="20000"/>
                        </a:spcBef>
                        <a:buClr>
                          <a:schemeClr val="tx1"/>
                        </a:buClr>
                        <a:buSzPct val="120000"/>
                        <a:buFont typeface="Arial" panose="020B0604020202020204" pitchFamily="34" charset="0"/>
                        <a:defRPr sz="800">
                          <a:solidFill>
                            <a:schemeClr val="tx1"/>
                          </a:solidFill>
                          <a:latin typeface="Arial" panose="020B0604020202020204" pitchFamily="34" charset="0"/>
                        </a:defRPr>
                      </a:lvl1pPr>
                      <a:lvl2pPr marL="742950" indent="-285750" defTabSz="912813">
                        <a:spcBef>
                          <a:spcPct val="20000"/>
                        </a:spcBef>
                        <a:buClr>
                          <a:schemeClr val="tx1"/>
                        </a:buClr>
                        <a:buSzPct val="150000"/>
                        <a:buFont typeface="Arial" panose="020B0604020202020204" pitchFamily="34" charset="0"/>
                        <a:defRPr sz="800">
                          <a:solidFill>
                            <a:schemeClr val="tx1"/>
                          </a:solidFill>
                          <a:latin typeface="Arial" panose="020B0604020202020204" pitchFamily="34" charset="0"/>
                        </a:defRPr>
                      </a:lvl2pPr>
                      <a:lvl3pPr marL="1143000" indent="-228600" defTabSz="912813">
                        <a:spcBef>
                          <a:spcPct val="20000"/>
                        </a:spcBef>
                        <a:buClr>
                          <a:schemeClr val="tx1"/>
                        </a:buClr>
                        <a:buFont typeface="Arial" panose="020B0604020202020204" pitchFamily="34" charset="0"/>
                        <a:defRPr sz="800">
                          <a:solidFill>
                            <a:schemeClr val="tx1"/>
                          </a:solidFill>
                          <a:latin typeface="Arial" panose="020B0604020202020204" pitchFamily="34" charset="0"/>
                        </a:defRPr>
                      </a:lvl3pPr>
                      <a:lvl4pPr marL="1600200" indent="-228600" defTabSz="912813">
                        <a:spcBef>
                          <a:spcPct val="20000"/>
                        </a:spcBef>
                        <a:buClr>
                          <a:schemeClr val="tx1"/>
                        </a:buClr>
                        <a:buFont typeface="Wingdings" panose="05000000000000000000" pitchFamily="2" charset="2"/>
                        <a:defRPr sz="800">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sz="8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9p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sz="1400" b="0" u="none" strike="noStrike" kern="1200" cap="none" normalizeH="0" baseline="0" dirty="0">
                          <a:ln>
                            <a:noFill/>
                          </a:ln>
                          <a:solidFill>
                            <a:schemeClr val="tx1"/>
                          </a:solidFill>
                          <a:effectLst/>
                          <a:latin typeface="Arial" panose="020B0604020202020204" pitchFamily="34" charset="0"/>
                          <a:ea typeface="+mn-ea"/>
                          <a:cs typeface="+mn-cs"/>
                        </a:rPr>
                        <a:t>69% (2023)</a:t>
                      </a:r>
                    </a:p>
                  </a:txBody>
                  <a:tcPr marL="68580" marR="68580" marT="34294" marB="34294" horzOverflow="overflow"/>
                </a:tc>
                <a:extLst>
                  <a:ext uri="{0D108BD9-81ED-4DB2-BD59-A6C34878D82A}">
                    <a16:rowId xmlns:a16="http://schemas.microsoft.com/office/drawing/2014/main" val="2421062415"/>
                  </a:ext>
                </a:extLst>
              </a:tr>
              <a:tr h="0">
                <a:tc>
                  <a:txBody>
                    <a:bodyPr/>
                    <a:lstStyle/>
                    <a:p>
                      <a:pPr marL="0" marR="0" lvl="0" indent="0" algn="l" defTabSz="684213" rtl="0" eaLnBrk="1" fontAlgn="base" latinLnBrk="0" hangingPunct="1">
                        <a:lnSpc>
                          <a:spcPct val="100000"/>
                        </a:lnSpc>
                        <a:spcBef>
                          <a:spcPts val="600"/>
                        </a:spcBef>
                        <a:spcAft>
                          <a:spcPts val="600"/>
                        </a:spcAft>
                        <a:buClrTx/>
                        <a:buSzTx/>
                        <a:buFontTx/>
                        <a:buNone/>
                        <a:tabLst/>
                        <a:defRPr/>
                      </a:pPr>
                      <a:r>
                        <a:rPr lang="en-CA" sz="1400" kern="1200" dirty="0">
                          <a:solidFill>
                            <a:schemeClr val="tx1"/>
                          </a:solidFill>
                          <a:latin typeface="Arial" panose="020B0604020202020204" pitchFamily="34" charset="0"/>
                          <a:ea typeface="+mn-ea"/>
                          <a:cs typeface="+mn-cs"/>
                        </a:rPr>
                        <a:t>Percent of IT initiatives integrated as part of ITS performance goals</a:t>
                      </a:r>
                    </a:p>
                  </a:txBody>
                  <a:tcPr marL="68580" marR="68580" marT="34294" marB="34294" horzOverflow="overflow"/>
                </a:tc>
                <a:tc>
                  <a:txBody>
                    <a:body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altLang="en-US" sz="1400" b="0" u="none" strike="noStrike" kern="1200" cap="none" normalizeH="0" baseline="0" dirty="0">
                          <a:ln>
                            <a:noFill/>
                          </a:ln>
                          <a:solidFill>
                            <a:schemeClr val="tx1"/>
                          </a:solidFill>
                          <a:effectLst/>
                          <a:latin typeface="Arial" panose="020B0604020202020204" pitchFamily="34" charset="0"/>
                          <a:ea typeface="+mn-ea"/>
                          <a:cs typeface="+mn-cs"/>
                        </a:rPr>
                        <a:t>IT Excellence</a:t>
                      </a:r>
                    </a:p>
                  </a:txBody>
                  <a:tcPr marL="68580" marR="68580" marT="34294" marB="34294" horzOverflow="overflow"/>
                </a:tc>
                <a:tc>
                  <a:txBody>
                    <a:body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altLang="en-US" sz="1400" b="0" u="none" strike="noStrike" kern="1200" cap="none" normalizeH="0" baseline="0" dirty="0">
                          <a:ln>
                            <a:noFill/>
                          </a:ln>
                          <a:solidFill>
                            <a:schemeClr val="tx1"/>
                          </a:solidFill>
                          <a:effectLst/>
                          <a:latin typeface="Arial" panose="020B0604020202020204" pitchFamily="34" charset="0"/>
                          <a:ea typeface="+mn-ea"/>
                          <a:cs typeface="+mn-cs"/>
                        </a:rPr>
                        <a:t>0%</a:t>
                      </a:r>
                    </a:p>
                  </a:txBody>
                  <a:tcPr marL="68580" marR="68580" marT="34294" marB="34294" horzOverflow="overflow"/>
                </a:tc>
                <a:extLst>
                  <a:ext uri="{0D108BD9-81ED-4DB2-BD59-A6C34878D82A}">
                    <a16:rowId xmlns:a16="http://schemas.microsoft.com/office/drawing/2014/main" val="507708893"/>
                  </a:ext>
                </a:extLst>
              </a:tr>
              <a:tr h="0">
                <a:tc>
                  <a:txBody>
                    <a:bodyPr/>
                    <a:lstStyle>
                      <a:lvl1pPr marL="171450" indent="-171450" defTabSz="912813">
                        <a:spcBef>
                          <a:spcPct val="20000"/>
                        </a:spcBef>
                        <a:buClr>
                          <a:schemeClr val="tx1"/>
                        </a:buClr>
                        <a:buSzPct val="120000"/>
                        <a:buFont typeface="Arial" panose="020B0604020202020204" pitchFamily="34" charset="0"/>
                        <a:defRPr sz="800">
                          <a:solidFill>
                            <a:schemeClr val="tx1"/>
                          </a:solidFill>
                          <a:latin typeface="Arial" panose="020B0604020202020204" pitchFamily="34" charset="0"/>
                        </a:defRPr>
                      </a:lvl1pPr>
                      <a:lvl2pPr marL="742950" indent="-285750" defTabSz="912813">
                        <a:spcBef>
                          <a:spcPct val="20000"/>
                        </a:spcBef>
                        <a:buClr>
                          <a:schemeClr val="tx1"/>
                        </a:buClr>
                        <a:buSzPct val="150000"/>
                        <a:buFont typeface="Arial" panose="020B0604020202020204" pitchFamily="34" charset="0"/>
                        <a:defRPr sz="800">
                          <a:solidFill>
                            <a:schemeClr val="tx1"/>
                          </a:solidFill>
                          <a:latin typeface="Arial" panose="020B0604020202020204" pitchFamily="34" charset="0"/>
                        </a:defRPr>
                      </a:lvl2pPr>
                      <a:lvl3pPr marL="1143000" indent="-228600" defTabSz="912813">
                        <a:spcBef>
                          <a:spcPct val="20000"/>
                        </a:spcBef>
                        <a:buClr>
                          <a:schemeClr val="tx1"/>
                        </a:buClr>
                        <a:buFont typeface="Arial" panose="020B0604020202020204" pitchFamily="34" charset="0"/>
                        <a:defRPr sz="800">
                          <a:solidFill>
                            <a:schemeClr val="tx1"/>
                          </a:solidFill>
                          <a:latin typeface="Arial" panose="020B0604020202020204" pitchFamily="34" charset="0"/>
                        </a:defRPr>
                      </a:lvl3pPr>
                      <a:lvl4pPr marL="1600200" indent="-228600" defTabSz="912813">
                        <a:spcBef>
                          <a:spcPct val="20000"/>
                        </a:spcBef>
                        <a:buClr>
                          <a:schemeClr val="tx1"/>
                        </a:buClr>
                        <a:buFont typeface="Wingdings" panose="05000000000000000000" pitchFamily="2" charset="2"/>
                        <a:defRPr sz="800">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sz="8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9pPr>
                    </a:lstStyle>
                    <a:p>
                      <a:pPr marL="0" marR="0" lvl="0" indent="0" algn="l" defTabSz="684213" rtl="0" eaLnBrk="1" fontAlgn="base" latinLnBrk="0" hangingPunct="1">
                        <a:lnSpc>
                          <a:spcPct val="100000"/>
                        </a:lnSpc>
                        <a:spcBef>
                          <a:spcPts val="600"/>
                        </a:spcBef>
                        <a:spcAft>
                          <a:spcPts val="600"/>
                        </a:spcAft>
                        <a:buClrTx/>
                        <a:buSzTx/>
                        <a:buFontTx/>
                        <a:buNone/>
                        <a:tabLst/>
                        <a:defRPr/>
                      </a:pPr>
                      <a:r>
                        <a:rPr lang="en-CA" sz="1400" kern="1200" dirty="0">
                          <a:solidFill>
                            <a:schemeClr val="tx1"/>
                          </a:solidFill>
                          <a:latin typeface="Arial" panose="020B0604020202020204" pitchFamily="34" charset="0"/>
                          <a:ea typeface="+mn-ea"/>
                          <a:cs typeface="+mn-cs"/>
                        </a:rPr>
                        <a:t>TBD</a:t>
                      </a:r>
                    </a:p>
                  </a:txBody>
                  <a:tcPr marL="68580" marR="68580" marT="34294" marB="34294" horzOverflow="overflow"/>
                </a:tc>
                <a:tc>
                  <a:txBody>
                    <a:body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altLang="en-US" sz="1400" b="0" u="none" strike="noStrike" kern="1200" cap="none" normalizeH="0" baseline="0" dirty="0">
                          <a:ln>
                            <a:noFill/>
                          </a:ln>
                          <a:solidFill>
                            <a:schemeClr val="tx1"/>
                          </a:solidFill>
                          <a:effectLst/>
                          <a:latin typeface="Arial" panose="020B0604020202020204" pitchFamily="34" charset="0"/>
                          <a:ea typeface="+mn-ea"/>
                          <a:cs typeface="+mn-cs"/>
                        </a:rPr>
                        <a:t>Innovation</a:t>
                      </a:r>
                    </a:p>
                  </a:txBody>
                  <a:tcPr marL="68580" marR="68580" marT="34294" marB="34294" horzOverflow="overflow"/>
                </a:tc>
                <a:tc>
                  <a:txBody>
                    <a:bodyPr/>
                    <a:lstStyle>
                      <a:lvl1pPr marL="171450" indent="-171450" defTabSz="684213">
                        <a:spcBef>
                          <a:spcPct val="20000"/>
                        </a:spcBef>
                        <a:buClr>
                          <a:schemeClr val="tx1"/>
                        </a:buClr>
                        <a:buSzPct val="120000"/>
                        <a:buFont typeface="Arial" panose="020B0604020202020204" pitchFamily="34" charset="0"/>
                        <a:defRPr sz="800">
                          <a:solidFill>
                            <a:schemeClr val="tx1"/>
                          </a:solidFill>
                          <a:latin typeface="Arial" panose="020B0604020202020204" pitchFamily="34" charset="0"/>
                        </a:defRPr>
                      </a:lvl1pPr>
                      <a:lvl2pPr marL="742950" indent="-285750" defTabSz="684213">
                        <a:spcBef>
                          <a:spcPct val="20000"/>
                        </a:spcBef>
                        <a:buClr>
                          <a:schemeClr val="tx1"/>
                        </a:buClr>
                        <a:buSzPct val="150000"/>
                        <a:buFont typeface="Arial" panose="020B0604020202020204" pitchFamily="34" charset="0"/>
                        <a:defRPr sz="800">
                          <a:solidFill>
                            <a:schemeClr val="tx1"/>
                          </a:solidFill>
                          <a:latin typeface="Arial" panose="020B0604020202020204" pitchFamily="34" charset="0"/>
                        </a:defRPr>
                      </a:lvl2pPr>
                      <a:lvl3pPr marL="1143000" indent="-228600" defTabSz="684213">
                        <a:spcBef>
                          <a:spcPct val="20000"/>
                        </a:spcBef>
                        <a:buClr>
                          <a:schemeClr val="tx1"/>
                        </a:buClr>
                        <a:buFont typeface="Arial" panose="020B0604020202020204" pitchFamily="34" charset="0"/>
                        <a:defRPr sz="800">
                          <a:solidFill>
                            <a:schemeClr val="tx1"/>
                          </a:solidFill>
                          <a:latin typeface="Arial" panose="020B0604020202020204" pitchFamily="34" charset="0"/>
                        </a:defRPr>
                      </a:lvl3pPr>
                      <a:lvl4pPr marL="1600200" indent="-228600" defTabSz="684213">
                        <a:spcBef>
                          <a:spcPct val="20000"/>
                        </a:spcBef>
                        <a:buClr>
                          <a:schemeClr val="tx1"/>
                        </a:buClr>
                        <a:buFont typeface="Wingdings" panose="05000000000000000000" pitchFamily="2" charset="2"/>
                        <a:defRPr sz="800">
                          <a:solidFill>
                            <a:schemeClr val="tx1"/>
                          </a:solidFill>
                          <a:latin typeface="Arial" panose="020B0604020202020204" pitchFamily="34" charset="0"/>
                        </a:defRPr>
                      </a:lvl4pPr>
                      <a:lvl5pPr marL="2057400" indent="-228600" defTabSz="684213">
                        <a:spcBef>
                          <a:spcPct val="20000"/>
                        </a:spcBef>
                        <a:buFont typeface="Arial" panose="020B0604020202020204" pitchFamily="34" charset="0"/>
                        <a:defRPr sz="800">
                          <a:solidFill>
                            <a:schemeClr val="tx1"/>
                          </a:solidFill>
                          <a:latin typeface="Arial" panose="020B0604020202020204" pitchFamily="34" charset="0"/>
                        </a:defRPr>
                      </a:lvl5pPr>
                      <a:lvl6pPr marL="25146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6pPr>
                      <a:lvl7pPr marL="29718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7pPr>
                      <a:lvl8pPr marL="34290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8pPr>
                      <a:lvl9pPr marL="3886200" indent="-228600" defTabSz="684213" eaLnBrk="0" fontAlgn="base" hangingPunct="0">
                        <a:spcBef>
                          <a:spcPct val="20000"/>
                        </a:spcBef>
                        <a:spcAft>
                          <a:spcPct val="0"/>
                        </a:spcAft>
                        <a:buFont typeface="Arial" panose="020B0604020202020204" pitchFamily="34" charset="0"/>
                        <a:defRPr sz="800">
                          <a:solidFill>
                            <a:schemeClr val="tx1"/>
                          </a:solidFill>
                          <a:latin typeface="Arial" panose="020B0604020202020204" pitchFamily="34" charset="0"/>
                        </a:defRPr>
                      </a:lvl9pPr>
                    </a:lstStyle>
                    <a:p>
                      <a:pPr marL="0" marR="0" lvl="0" indent="0" algn="l" defTabSz="684213"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en-CA" sz="1400" b="0" u="none" strike="noStrike" kern="1200" cap="none" normalizeH="0" baseline="0" dirty="0">
                          <a:ln>
                            <a:noFill/>
                          </a:ln>
                          <a:solidFill>
                            <a:schemeClr val="tx1"/>
                          </a:solidFill>
                          <a:effectLst/>
                          <a:latin typeface="Arial" panose="020B0604020202020204" pitchFamily="34" charset="0"/>
                          <a:ea typeface="+mn-ea"/>
                          <a:cs typeface="+mn-cs"/>
                        </a:rPr>
                        <a:t>TBD</a:t>
                      </a:r>
                      <a:endParaRPr kumimoji="0" lang="en-CA" altLang="en-US" sz="1400" b="0" u="none" strike="noStrike" kern="1200" cap="none" normalizeH="0" baseline="0" dirty="0">
                        <a:ln>
                          <a:noFill/>
                        </a:ln>
                        <a:solidFill>
                          <a:schemeClr val="tx1"/>
                        </a:solidFill>
                        <a:effectLst/>
                        <a:latin typeface="Arial" panose="020B0604020202020204" pitchFamily="34" charset="0"/>
                        <a:ea typeface="+mn-ea"/>
                        <a:cs typeface="+mn-cs"/>
                      </a:endParaRPr>
                    </a:p>
                  </a:txBody>
                  <a:tcPr marL="68580" marR="68580" marT="34294" marB="34294"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78603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64C2AF4-9AB4-A682-53D7-7ED35144C0F2}"/>
              </a:ext>
            </a:extLst>
          </p:cNvPr>
          <p:cNvSpPr txBox="1">
            <a:spLocks/>
          </p:cNvSpPr>
          <p:nvPr/>
        </p:nvSpPr>
        <p:spPr>
          <a:xfrm>
            <a:off x="1391012" y="964565"/>
            <a:ext cx="8768988" cy="4883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Museo 500" panose="02000000000000000000" pitchFamily="2" charset="77"/>
                <a:cs typeface="Segoe UI" panose="020B0502040204020203" pitchFamily="34" charset="0"/>
              </a:rPr>
              <a:t>Earlham College 24-26 IT Strategy At-A-Glance</a:t>
            </a:r>
          </a:p>
        </p:txBody>
      </p:sp>
      <p:sp>
        <p:nvSpPr>
          <p:cNvPr id="13" name="Text Placeholder 3">
            <a:extLst>
              <a:ext uri="{FF2B5EF4-FFF2-40B4-BE49-F238E27FC236}">
                <a16:creationId xmlns:a16="http://schemas.microsoft.com/office/drawing/2014/main" id="{572F56ED-B589-CE00-2437-A646832455DC}"/>
              </a:ext>
            </a:extLst>
          </p:cNvPr>
          <p:cNvSpPr txBox="1">
            <a:spLocks/>
          </p:cNvSpPr>
          <p:nvPr/>
        </p:nvSpPr>
        <p:spPr>
          <a:xfrm>
            <a:off x="1390650" y="342987"/>
            <a:ext cx="3467463" cy="2333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Museo Sans 300" panose="02000000000000000000" pitchFamily="2" charset="77"/>
                <a:cs typeface="Segoe UI" panose="020B0502040204020203" pitchFamily="34" charset="0"/>
              </a:rPr>
              <a:t>Earlham College IT Strategy 24-25</a:t>
            </a:r>
          </a:p>
        </p:txBody>
      </p:sp>
      <p:sp>
        <p:nvSpPr>
          <p:cNvPr id="2" name="Rectangle 1">
            <a:extLst>
              <a:ext uri="{FF2B5EF4-FFF2-40B4-BE49-F238E27FC236}">
                <a16:creationId xmlns:a16="http://schemas.microsoft.com/office/drawing/2014/main" id="{4FDF89E4-8A2D-E0C9-0F0B-FF0794EBB099}"/>
              </a:ext>
            </a:extLst>
          </p:cNvPr>
          <p:cNvSpPr/>
          <p:nvPr/>
        </p:nvSpPr>
        <p:spPr>
          <a:xfrm>
            <a:off x="5329237" y="3691912"/>
            <a:ext cx="6287418" cy="1718741"/>
          </a:xfrm>
          <a:prstGeom prst="rect">
            <a:avLst/>
          </a:prstGeom>
          <a:gradFill>
            <a:gsLst>
              <a:gs pos="0">
                <a:schemeClr val="accent6">
                  <a:alpha val="16000"/>
                </a:schemeClr>
              </a:gs>
              <a:gs pos="68000">
                <a:schemeClr val="accent6">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5772" eaLnBrk="1" fontAlgn="auto" hangingPunct="1">
              <a:spcBef>
                <a:spcPts val="0"/>
              </a:spcBef>
              <a:spcAft>
                <a:spcPts val="0"/>
              </a:spcAft>
              <a:defRPr/>
            </a:pPr>
            <a:endParaRPr lang="en-US" sz="819" dirty="0">
              <a:solidFill>
                <a:srgbClr val="FFFFFF"/>
              </a:solidFill>
              <a:latin typeface="Arial" panose="020B0604020202020204" pitchFamily="34" charset="0"/>
            </a:endParaRPr>
          </a:p>
        </p:txBody>
      </p:sp>
      <p:sp>
        <p:nvSpPr>
          <p:cNvPr id="3" name="Rectangle 2">
            <a:extLst>
              <a:ext uri="{FF2B5EF4-FFF2-40B4-BE49-F238E27FC236}">
                <a16:creationId xmlns:a16="http://schemas.microsoft.com/office/drawing/2014/main" id="{353C6F12-4B76-5289-D8BD-EB04E486D8AA}"/>
              </a:ext>
            </a:extLst>
          </p:cNvPr>
          <p:cNvSpPr/>
          <p:nvPr/>
        </p:nvSpPr>
        <p:spPr>
          <a:xfrm>
            <a:off x="5597274" y="3691912"/>
            <a:ext cx="804730" cy="198463"/>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53986" tIns="32391" rIns="53986" bIns="26993" anchor="ctr">
            <a:spAutoFit/>
          </a:bodyPr>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900" b="1" dirty="0">
                <a:solidFill>
                  <a:srgbClr val="FFFFFF"/>
                </a:solidFill>
                <a:latin typeface="Exo demibold" panose="02000703000000000000" pitchFamily="2" charset="0"/>
              </a:rPr>
              <a:t>IT EXCELLENCE</a:t>
            </a:r>
          </a:p>
        </p:txBody>
      </p:sp>
      <p:sp>
        <p:nvSpPr>
          <p:cNvPr id="4" name="Rectangle 3">
            <a:extLst>
              <a:ext uri="{FF2B5EF4-FFF2-40B4-BE49-F238E27FC236}">
                <a16:creationId xmlns:a16="http://schemas.microsoft.com/office/drawing/2014/main" id="{2C887465-6B89-45BF-D1DD-12F18ADE7727}"/>
              </a:ext>
            </a:extLst>
          </p:cNvPr>
          <p:cNvSpPr/>
          <p:nvPr/>
        </p:nvSpPr>
        <p:spPr>
          <a:xfrm>
            <a:off x="5329237" y="5487514"/>
            <a:ext cx="6321427" cy="1130227"/>
          </a:xfrm>
          <a:prstGeom prst="rect">
            <a:avLst/>
          </a:prstGeom>
          <a:gradFill>
            <a:gsLst>
              <a:gs pos="0">
                <a:schemeClr val="accent4">
                  <a:alpha val="31000"/>
                </a:schemeClr>
              </a:gs>
              <a:gs pos="68000">
                <a:schemeClr val="accent4">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5772" eaLnBrk="1" fontAlgn="auto" hangingPunct="1">
              <a:spcBef>
                <a:spcPts val="0"/>
              </a:spcBef>
              <a:spcAft>
                <a:spcPts val="0"/>
              </a:spcAft>
              <a:defRPr/>
            </a:pPr>
            <a:endParaRPr lang="en-US" sz="819" dirty="0">
              <a:solidFill>
                <a:srgbClr val="FFFFFF"/>
              </a:solidFill>
              <a:latin typeface="Arial" panose="020B0604020202020204" pitchFamily="34" charset="0"/>
            </a:endParaRPr>
          </a:p>
        </p:txBody>
      </p:sp>
      <p:sp>
        <p:nvSpPr>
          <p:cNvPr id="5" name="Rectangle 4">
            <a:extLst>
              <a:ext uri="{FF2B5EF4-FFF2-40B4-BE49-F238E27FC236}">
                <a16:creationId xmlns:a16="http://schemas.microsoft.com/office/drawing/2014/main" id="{4EBB8E91-1E0F-B79A-BA45-718C349BB75E}"/>
              </a:ext>
            </a:extLst>
          </p:cNvPr>
          <p:cNvSpPr/>
          <p:nvPr/>
        </p:nvSpPr>
        <p:spPr>
          <a:xfrm>
            <a:off x="5329237" y="1552920"/>
            <a:ext cx="6321426" cy="2051670"/>
          </a:xfrm>
          <a:prstGeom prst="rect">
            <a:avLst/>
          </a:prstGeom>
          <a:gradFill>
            <a:gsLst>
              <a:gs pos="0">
                <a:schemeClr val="accent1">
                  <a:alpha val="21000"/>
                </a:schemeClr>
              </a:gs>
              <a:gs pos="68000">
                <a:schemeClr val="accent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5772" eaLnBrk="1" fontAlgn="auto" hangingPunct="1">
              <a:spcBef>
                <a:spcPts val="0"/>
              </a:spcBef>
              <a:spcAft>
                <a:spcPts val="0"/>
              </a:spcAft>
              <a:defRPr/>
            </a:pPr>
            <a:endParaRPr lang="en-US" sz="819" dirty="0">
              <a:solidFill>
                <a:srgbClr val="FFFFFF"/>
              </a:solidFill>
              <a:latin typeface="Arial" panose="020B0604020202020204" pitchFamily="34" charset="0"/>
            </a:endParaRPr>
          </a:p>
        </p:txBody>
      </p:sp>
      <p:sp>
        <p:nvSpPr>
          <p:cNvPr id="6" name="Rectangle 5">
            <a:extLst>
              <a:ext uri="{FF2B5EF4-FFF2-40B4-BE49-F238E27FC236}">
                <a16:creationId xmlns:a16="http://schemas.microsoft.com/office/drawing/2014/main" id="{AD9E9A83-E7BB-AA0E-9142-B0F1C7982725}"/>
              </a:ext>
            </a:extLst>
          </p:cNvPr>
          <p:cNvSpPr/>
          <p:nvPr/>
        </p:nvSpPr>
        <p:spPr>
          <a:xfrm>
            <a:off x="5601035" y="5487514"/>
            <a:ext cx="750228" cy="198463"/>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53986" tIns="32391" rIns="53986" bIns="26993" anchor="ctr">
            <a:spAutoFit/>
          </a:bodyPr>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900" b="1" dirty="0">
                <a:solidFill>
                  <a:srgbClr val="FFFFFF"/>
                </a:solidFill>
                <a:latin typeface="Exo demibold" panose="02000703000000000000" pitchFamily="2" charset="0"/>
              </a:rPr>
              <a:t>INNOVATION</a:t>
            </a:r>
          </a:p>
        </p:txBody>
      </p:sp>
      <p:sp>
        <p:nvSpPr>
          <p:cNvPr id="7" name="Rectangle 6">
            <a:extLst>
              <a:ext uri="{FF2B5EF4-FFF2-40B4-BE49-F238E27FC236}">
                <a16:creationId xmlns:a16="http://schemas.microsoft.com/office/drawing/2014/main" id="{0AB8C820-B529-90B1-1884-C3EB303AF117}"/>
              </a:ext>
            </a:extLst>
          </p:cNvPr>
          <p:cNvSpPr/>
          <p:nvPr/>
        </p:nvSpPr>
        <p:spPr>
          <a:xfrm>
            <a:off x="5586412" y="1562433"/>
            <a:ext cx="1468373" cy="19846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53986" tIns="32391" rIns="53986" bIns="26993" anchor="ctr">
            <a:spAutoFit/>
          </a:bodyPr>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900" b="1" dirty="0">
                <a:solidFill>
                  <a:srgbClr val="FFFFFF"/>
                </a:solidFill>
                <a:latin typeface="Exo demibold" panose="02000703000000000000" pitchFamily="2" charset="0"/>
              </a:rPr>
              <a:t>ORGANIZATIONAL SUPPORT</a:t>
            </a:r>
          </a:p>
        </p:txBody>
      </p:sp>
      <p:sp>
        <p:nvSpPr>
          <p:cNvPr id="8" name="TextBox 7">
            <a:extLst>
              <a:ext uri="{FF2B5EF4-FFF2-40B4-BE49-F238E27FC236}">
                <a16:creationId xmlns:a16="http://schemas.microsoft.com/office/drawing/2014/main" id="{C2CF31E4-892E-A4EE-D99D-C41094BF8D00}"/>
              </a:ext>
            </a:extLst>
          </p:cNvPr>
          <p:cNvSpPr txBox="1"/>
          <p:nvPr/>
        </p:nvSpPr>
        <p:spPr>
          <a:xfrm>
            <a:off x="5586411" y="2147000"/>
            <a:ext cx="2241897" cy="1406795"/>
          </a:xfrm>
          <a:prstGeom prst="rect">
            <a:avLst/>
          </a:prstGeom>
        </p:spPr>
        <p:txBody>
          <a:bodyPr wrap="square" lIns="0" tIns="0" rIns="0" bIns="0">
            <a:spAutoFit/>
          </a:bodyPr>
          <a:lstStyle/>
          <a:p>
            <a:pPr marL="171450" indent="-171450" defTabSz="685640">
              <a:spcAft>
                <a:spcPts val="150"/>
              </a:spcAft>
              <a:buFont typeface="Arial" panose="020B0604020202020204" pitchFamily="34" charset="0"/>
              <a:buChar char="•"/>
              <a:defRPr/>
            </a:pPr>
            <a:r>
              <a:rPr lang="en-CA" sz="68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Build an IT staff development plan</a:t>
            </a:r>
          </a:p>
          <a:p>
            <a:pPr marL="171450" indent="-171450" defTabSz="685640">
              <a:spcAft>
                <a:spcPts val="150"/>
              </a:spcAft>
              <a:buFont typeface="Arial" panose="020B0604020202020204" pitchFamily="34" charset="0"/>
              <a:buChar char="•"/>
              <a:defRPr/>
            </a:pPr>
            <a:r>
              <a:rPr lang="en-CA" sz="68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Implement Microsoft software ecosystem</a:t>
            </a:r>
          </a:p>
          <a:p>
            <a:pPr marL="171450" indent="-171450" defTabSz="685640">
              <a:spcAft>
                <a:spcPts val="150"/>
              </a:spcAft>
              <a:buFont typeface="Arial" panose="020B0604020202020204" pitchFamily="34" charset="0"/>
              <a:buChar char="•"/>
              <a:defRPr/>
            </a:pPr>
            <a:r>
              <a:rPr lang="en-CA" sz="68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Assess and improve Banner environment</a:t>
            </a:r>
          </a:p>
          <a:p>
            <a:pPr marL="171450" indent="-171450" defTabSz="685640">
              <a:spcAft>
                <a:spcPts val="150"/>
              </a:spcAft>
              <a:buFont typeface="Arial" panose="020B0604020202020204" pitchFamily="34" charset="0"/>
              <a:buChar char="•"/>
              <a:defRPr/>
            </a:pPr>
            <a:r>
              <a:rPr lang="en-CA" sz="68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Select and implement new housing software</a:t>
            </a:r>
          </a:p>
          <a:p>
            <a:pPr marL="171450" indent="-171450" defTabSz="685640">
              <a:spcAft>
                <a:spcPts val="150"/>
              </a:spcAft>
              <a:buFont typeface="Arial" panose="020B0604020202020204" pitchFamily="34" charset="0"/>
              <a:buChar char="•"/>
              <a:defRPr/>
            </a:pPr>
            <a:r>
              <a:rPr lang="en-CA" sz="68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Right-size and update student computers</a:t>
            </a:r>
          </a:p>
          <a:p>
            <a:pPr marL="171450" indent="-171450" defTabSz="685640">
              <a:spcAft>
                <a:spcPts val="150"/>
              </a:spcAft>
              <a:buFont typeface="Arial" panose="020B0604020202020204" pitchFamily="34" charset="0"/>
              <a:buChar char="•"/>
              <a:defRPr/>
            </a:pPr>
            <a:r>
              <a:rPr lang="en-CA" sz="68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Update and improve role-based permissions</a:t>
            </a:r>
          </a:p>
          <a:p>
            <a:pPr marL="171450" indent="-171450" defTabSz="685640">
              <a:spcAft>
                <a:spcPts val="150"/>
              </a:spcAft>
              <a:buFont typeface="Arial" panose="020B0604020202020204" pitchFamily="34" charset="0"/>
              <a:buChar char="•"/>
              <a:defRPr/>
            </a:pPr>
            <a:r>
              <a:rPr lang="en-CA" sz="68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Right-size and refresh printer fleet</a:t>
            </a:r>
          </a:p>
          <a:p>
            <a:pPr marL="171450" indent="-171450" defTabSz="685640">
              <a:spcAft>
                <a:spcPts val="150"/>
              </a:spcAft>
              <a:buFont typeface="Arial" panose="020B0604020202020204" pitchFamily="34" charset="0"/>
              <a:buChar char="•"/>
              <a:defRPr/>
            </a:pPr>
            <a:r>
              <a:rPr lang="en-CA" sz="68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Select and implement new advancement software</a:t>
            </a:r>
          </a:p>
          <a:p>
            <a:pPr marL="171450" indent="-171450" defTabSz="685640">
              <a:spcAft>
                <a:spcPts val="150"/>
              </a:spcAft>
              <a:buFont typeface="Arial" panose="020B0604020202020204" pitchFamily="34" charset="0"/>
              <a:buChar char="•"/>
              <a:defRPr/>
            </a:pPr>
            <a:r>
              <a:rPr lang="en-CA" sz="68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Implement security awareness and training program</a:t>
            </a:r>
          </a:p>
          <a:p>
            <a:pPr marL="171450" indent="-171450" defTabSz="685640">
              <a:spcAft>
                <a:spcPts val="150"/>
              </a:spcAft>
              <a:buFont typeface="Arial" panose="020B0604020202020204" pitchFamily="34" charset="0"/>
              <a:buChar char="•"/>
              <a:defRPr/>
            </a:pPr>
            <a:r>
              <a:rPr lang="en-CA" sz="68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Develop and implement ITS communications plan </a:t>
            </a:r>
          </a:p>
          <a:p>
            <a:pPr marL="128558" indent="-128558" defTabSz="685640" eaLnBrk="1" fontAlgn="auto" hangingPunct="1">
              <a:spcBef>
                <a:spcPts val="0"/>
              </a:spcBef>
              <a:spcAft>
                <a:spcPts val="0"/>
              </a:spcAft>
              <a:buFont typeface="Arial" panose="020B0604020202020204" pitchFamily="34" charset="0"/>
              <a:buChar char="•"/>
              <a:defRPr/>
            </a:pPr>
            <a:endParaRPr lang="en-CA" sz="675"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TextBox 8">
            <a:extLst>
              <a:ext uri="{FF2B5EF4-FFF2-40B4-BE49-F238E27FC236}">
                <a16:creationId xmlns:a16="http://schemas.microsoft.com/office/drawing/2014/main" id="{679A54D4-C728-44AF-7E38-42ADEBDC078B}"/>
              </a:ext>
            </a:extLst>
          </p:cNvPr>
          <p:cNvSpPr txBox="1"/>
          <p:nvPr/>
        </p:nvSpPr>
        <p:spPr>
          <a:xfrm>
            <a:off x="5601035" y="6162150"/>
            <a:ext cx="2288840" cy="234936"/>
          </a:xfrm>
          <a:prstGeom prst="rect">
            <a:avLst/>
          </a:prstGeom>
        </p:spPr>
        <p:txBody>
          <a:bodyPr wrap="square" lIns="0" tIns="0" rIns="0" bIns="0">
            <a:spAutoFit/>
          </a:bodyPr>
          <a:lstStyle>
            <a:defPPr>
              <a:defRPr lang="en-US"/>
            </a:defPPr>
            <a:lvl1pPr marL="342900" indent="-342900">
              <a:spcAft>
                <a:spcPts val="200"/>
              </a:spcAft>
              <a:buFont typeface="+mj-lt"/>
              <a:buAutoNum type="arabicPeriod"/>
              <a:defRPr sz="1200">
                <a:solidFill>
                  <a:srgbClr val="4D91AC"/>
                </a:solidFill>
                <a:latin typeface="Roboto Light"/>
                <a:ea typeface="Roboto Light" panose="02000000000000000000" pitchFamily="2" charset="0"/>
              </a:defRPr>
            </a:lvl1pPr>
          </a:lstStyle>
          <a:p>
            <a:pPr marL="128558" indent="-128558" defTabSz="685640" eaLnBrk="1" fontAlgn="auto" hangingPunct="1">
              <a:spcBef>
                <a:spcPts val="0"/>
              </a:spcBef>
              <a:spcAft>
                <a:spcPts val="150"/>
              </a:spcAft>
              <a:buFont typeface="Arial" panose="020B0604020202020204" pitchFamily="34" charset="0"/>
              <a:buChar char="•"/>
              <a:defRPr/>
            </a:pPr>
            <a:r>
              <a:rPr lang="en-CA" sz="680" dirty="0">
                <a:solidFill>
                  <a:srgbClr val="FFFFFF">
                    <a:lumMod val="85000"/>
                  </a:srgbClr>
                </a:solidFill>
                <a:latin typeface="Roboto Light" panose="02000000000000000000" pitchFamily="2" charset="0"/>
                <a:cs typeface="Roboto Light" panose="02000000000000000000" pitchFamily="2" charset="0"/>
              </a:rPr>
              <a:t>Build a comprehensive data strategy</a:t>
            </a:r>
          </a:p>
          <a:p>
            <a:pPr marL="128558" indent="-128558" defTabSz="685640" eaLnBrk="1" fontAlgn="auto" hangingPunct="1">
              <a:spcBef>
                <a:spcPts val="0"/>
              </a:spcBef>
              <a:spcAft>
                <a:spcPts val="150"/>
              </a:spcAft>
              <a:buFont typeface="Arial" panose="020B0604020202020204" pitchFamily="34" charset="0"/>
              <a:buChar char="•"/>
              <a:defRPr/>
            </a:pPr>
            <a:r>
              <a:rPr lang="en-CA" sz="680" dirty="0">
                <a:solidFill>
                  <a:srgbClr val="FFFFFF">
                    <a:lumMod val="85000"/>
                  </a:srgbClr>
                </a:solidFill>
                <a:latin typeface="Roboto Light" panose="02000000000000000000" pitchFamily="2" charset="0"/>
                <a:cs typeface="Roboto Light" panose="02000000000000000000" pitchFamily="2" charset="0"/>
              </a:rPr>
              <a:t>Assess potential for AI to enhance service desk</a:t>
            </a:r>
          </a:p>
        </p:txBody>
      </p:sp>
      <p:sp>
        <p:nvSpPr>
          <p:cNvPr id="10" name="TextBox 9">
            <a:extLst>
              <a:ext uri="{FF2B5EF4-FFF2-40B4-BE49-F238E27FC236}">
                <a16:creationId xmlns:a16="http://schemas.microsoft.com/office/drawing/2014/main" id="{A1D5D094-0FDF-FF8B-5E7C-A991FB92EA15}"/>
              </a:ext>
            </a:extLst>
          </p:cNvPr>
          <p:cNvSpPr txBox="1"/>
          <p:nvPr/>
        </p:nvSpPr>
        <p:spPr>
          <a:xfrm>
            <a:off x="5597274" y="4310734"/>
            <a:ext cx="2638639" cy="886397"/>
          </a:xfrm>
          <a:prstGeom prst="rect">
            <a:avLst/>
          </a:prstGeom>
        </p:spPr>
        <p:txBody>
          <a:bodyPr wrap="square" lIns="0" tIns="0" rIns="0" bIns="0">
            <a:spAutoFit/>
          </a:bodyPr>
          <a:lstStyle>
            <a:defPPr>
              <a:defRPr lang="en-US"/>
            </a:defPPr>
            <a:lvl1pPr marL="342900" indent="-342900">
              <a:spcAft>
                <a:spcPts val="200"/>
              </a:spcAft>
              <a:buFont typeface="+mj-lt"/>
              <a:buAutoNum type="arabicPeriod"/>
              <a:defRPr sz="1200">
                <a:solidFill>
                  <a:srgbClr val="4D91AC"/>
                </a:solidFill>
                <a:latin typeface="Roboto Light"/>
                <a:ea typeface="Roboto Light" panose="02000000000000000000" pitchFamily="2" charset="0"/>
              </a:defRPr>
            </a:lvl1pPr>
          </a:lstStyle>
          <a:p>
            <a:pPr marL="128558" indent="-128558" defTabSz="685640" eaLnBrk="1" fontAlgn="auto" hangingPunct="1">
              <a:spcBef>
                <a:spcPts val="0"/>
              </a:spcBef>
              <a:spcAft>
                <a:spcPts val="150"/>
              </a:spcAft>
              <a:buFont typeface="Arial" panose="020B0604020202020204" pitchFamily="34" charset="0"/>
              <a:buChar char="•"/>
              <a:defRPr/>
            </a:pPr>
            <a:r>
              <a:rPr lang="en-CA" sz="680" dirty="0">
                <a:solidFill>
                  <a:srgbClr val="FFFFFF">
                    <a:lumMod val="85000"/>
                  </a:srgbClr>
                </a:solidFill>
                <a:latin typeface="Roboto Light" panose="02000000000000000000" pitchFamily="2" charset="0"/>
                <a:cs typeface="Roboto Light" panose="02000000000000000000" pitchFamily="2" charset="0"/>
              </a:rPr>
              <a:t>Develop and implement IT asset management strategy</a:t>
            </a:r>
          </a:p>
          <a:p>
            <a:pPr marL="128558" indent="-128558" defTabSz="685640" eaLnBrk="1" fontAlgn="auto" hangingPunct="1">
              <a:spcBef>
                <a:spcPts val="0"/>
              </a:spcBef>
              <a:spcAft>
                <a:spcPts val="150"/>
              </a:spcAft>
              <a:buFont typeface="Arial" panose="020B0604020202020204" pitchFamily="34" charset="0"/>
              <a:buChar char="•"/>
              <a:defRPr/>
            </a:pPr>
            <a:r>
              <a:rPr lang="en-CA" sz="680" dirty="0">
                <a:solidFill>
                  <a:srgbClr val="FFFFFF">
                    <a:lumMod val="85000"/>
                  </a:srgbClr>
                </a:solidFill>
                <a:latin typeface="Roboto Light" panose="02000000000000000000" pitchFamily="2" charset="0"/>
                <a:cs typeface="Roboto Light" panose="02000000000000000000" pitchFamily="2" charset="0"/>
              </a:rPr>
              <a:t>Implement new cloud-based email spam filter</a:t>
            </a:r>
          </a:p>
          <a:p>
            <a:pPr marL="128558" indent="-128558" defTabSz="685640" eaLnBrk="1" fontAlgn="auto" hangingPunct="1">
              <a:spcBef>
                <a:spcPts val="0"/>
              </a:spcBef>
              <a:spcAft>
                <a:spcPts val="150"/>
              </a:spcAft>
              <a:buFont typeface="Arial" panose="020B0604020202020204" pitchFamily="34" charset="0"/>
              <a:buChar char="•"/>
              <a:defRPr/>
            </a:pPr>
            <a:r>
              <a:rPr lang="en-CA" sz="680" dirty="0">
                <a:solidFill>
                  <a:srgbClr val="FFFFFF">
                    <a:lumMod val="85000"/>
                  </a:srgbClr>
                </a:solidFill>
                <a:latin typeface="Roboto Light" panose="02000000000000000000" pitchFamily="2" charset="0"/>
                <a:cs typeface="Roboto Light" panose="02000000000000000000" pitchFamily="2" charset="0"/>
              </a:rPr>
              <a:t>Establish software implementation standards</a:t>
            </a:r>
          </a:p>
          <a:p>
            <a:pPr marL="128558" indent="-128558" defTabSz="685640" eaLnBrk="1" fontAlgn="auto" hangingPunct="1">
              <a:spcBef>
                <a:spcPts val="0"/>
              </a:spcBef>
              <a:spcAft>
                <a:spcPts val="150"/>
              </a:spcAft>
              <a:buFont typeface="Arial" panose="020B0604020202020204" pitchFamily="34" charset="0"/>
              <a:buChar char="•"/>
              <a:defRPr/>
            </a:pPr>
            <a:r>
              <a:rPr lang="en-CA" sz="680" dirty="0">
                <a:solidFill>
                  <a:srgbClr val="FFFFFF">
                    <a:lumMod val="85000"/>
                  </a:srgbClr>
                </a:solidFill>
                <a:latin typeface="Roboto Light" panose="02000000000000000000" pitchFamily="2" charset="0"/>
                <a:cs typeface="Roboto Light" panose="02000000000000000000" pitchFamily="2" charset="0"/>
              </a:rPr>
              <a:t>Review and update service desk processes</a:t>
            </a:r>
          </a:p>
          <a:p>
            <a:pPr marL="128558" indent="-128558" defTabSz="685640" eaLnBrk="1" fontAlgn="auto" hangingPunct="1">
              <a:spcBef>
                <a:spcPts val="0"/>
              </a:spcBef>
              <a:spcAft>
                <a:spcPts val="150"/>
              </a:spcAft>
              <a:buFont typeface="Arial" panose="020B0604020202020204" pitchFamily="34" charset="0"/>
              <a:buChar char="•"/>
              <a:defRPr/>
            </a:pPr>
            <a:r>
              <a:rPr lang="en-CA" sz="680" dirty="0">
                <a:solidFill>
                  <a:srgbClr val="FFFFFF">
                    <a:lumMod val="85000"/>
                  </a:srgbClr>
                </a:solidFill>
                <a:latin typeface="Roboto Light" panose="02000000000000000000" pitchFamily="2" charset="0"/>
                <a:cs typeface="Roboto Light" panose="02000000000000000000" pitchFamily="2" charset="0"/>
              </a:rPr>
              <a:t>Select and implement new service desk software</a:t>
            </a:r>
          </a:p>
          <a:p>
            <a:pPr marL="128558" indent="-128558" defTabSz="685640" eaLnBrk="1" fontAlgn="auto" hangingPunct="1">
              <a:spcBef>
                <a:spcPts val="0"/>
              </a:spcBef>
              <a:spcAft>
                <a:spcPts val="150"/>
              </a:spcAft>
              <a:buFont typeface="Arial" panose="020B0604020202020204" pitchFamily="34" charset="0"/>
              <a:buChar char="•"/>
              <a:defRPr/>
            </a:pPr>
            <a:r>
              <a:rPr lang="en-CA" sz="680" dirty="0">
                <a:solidFill>
                  <a:srgbClr val="FFFFFF">
                    <a:lumMod val="85000"/>
                  </a:srgbClr>
                </a:solidFill>
                <a:latin typeface="Roboto Light" panose="02000000000000000000" pitchFamily="2" charset="0"/>
                <a:cs typeface="Roboto Light" panose="02000000000000000000" pitchFamily="2" charset="0"/>
              </a:rPr>
              <a:t>Deploy Windows 11</a:t>
            </a:r>
          </a:p>
          <a:p>
            <a:pPr marL="128545" indent="-128545" defTabSz="685572" eaLnBrk="1" fontAlgn="auto" hangingPunct="1">
              <a:spcBef>
                <a:spcPts val="0"/>
              </a:spcBef>
              <a:spcAft>
                <a:spcPts val="150"/>
              </a:spcAft>
              <a:buFont typeface="Arial" panose="020B0604020202020204" pitchFamily="34" charset="0"/>
              <a:buChar char="•"/>
              <a:defRPr/>
            </a:pPr>
            <a:r>
              <a:rPr lang="en-US" sz="680" dirty="0">
                <a:solidFill>
                  <a:srgbClr val="FFFFFF">
                    <a:lumMod val="85000"/>
                  </a:srgbClr>
                </a:solidFill>
                <a:latin typeface="Roboto Light" panose="02000000000000000000" pitchFamily="2" charset="0"/>
                <a:cs typeface="Roboto Light" panose="02000000000000000000" pitchFamily="2" charset="0"/>
              </a:rPr>
              <a:t>Build a software catalog</a:t>
            </a:r>
          </a:p>
        </p:txBody>
      </p:sp>
      <p:sp>
        <p:nvSpPr>
          <p:cNvPr id="11" name="TextBox 10">
            <a:extLst>
              <a:ext uri="{FF2B5EF4-FFF2-40B4-BE49-F238E27FC236}">
                <a16:creationId xmlns:a16="http://schemas.microsoft.com/office/drawing/2014/main" id="{8B19ECA3-5CC7-19B1-06FA-843BA26B3665}"/>
              </a:ext>
            </a:extLst>
          </p:cNvPr>
          <p:cNvSpPr txBox="1"/>
          <p:nvPr/>
        </p:nvSpPr>
        <p:spPr>
          <a:xfrm>
            <a:off x="5586413" y="1822795"/>
            <a:ext cx="1924406" cy="114300"/>
          </a:xfrm>
          <a:prstGeom prst="rect">
            <a:avLst/>
          </a:prstGeom>
          <a:noFill/>
          <a:ln>
            <a:noFill/>
          </a:ln>
        </p:spPr>
        <p:txBody>
          <a:bodyPr wrap="square" lIns="0" tIns="0" rIns="0" bIns="0">
            <a:spAutoFit/>
          </a:bodyPr>
          <a:lstStyle/>
          <a:p>
            <a:pPr defTabSz="685640" eaLnBrk="1" fontAlgn="auto" hangingPunct="1">
              <a:spcBef>
                <a:spcPts val="0"/>
              </a:spcBef>
              <a:spcAft>
                <a:spcPts val="0"/>
              </a:spcAft>
              <a:defRPr/>
            </a:pPr>
            <a:r>
              <a:rPr lang="en-CA" sz="750" b="1" dirty="0">
                <a:solidFill>
                  <a:srgbClr val="2576B6"/>
                </a:solidFill>
                <a:latin typeface="Montserrat SemiBold" panose="00000700000000000000" pitchFamily="2" charset="0"/>
              </a:rPr>
              <a:t>Increase Customer Satisfaction to*</a:t>
            </a:r>
          </a:p>
        </p:txBody>
      </p:sp>
      <p:sp>
        <p:nvSpPr>
          <p:cNvPr id="14" name="TextBox 13">
            <a:extLst>
              <a:ext uri="{FF2B5EF4-FFF2-40B4-BE49-F238E27FC236}">
                <a16:creationId xmlns:a16="http://schemas.microsoft.com/office/drawing/2014/main" id="{F1A26682-3B97-1538-C27B-DE5F64797EA0}"/>
              </a:ext>
            </a:extLst>
          </p:cNvPr>
          <p:cNvSpPr txBox="1"/>
          <p:nvPr/>
        </p:nvSpPr>
        <p:spPr>
          <a:xfrm>
            <a:off x="5601035" y="5749464"/>
            <a:ext cx="2159000" cy="115888"/>
          </a:xfrm>
          <a:prstGeom prst="rect">
            <a:avLst/>
          </a:prstGeom>
          <a:noFill/>
          <a:ln>
            <a:noFill/>
          </a:ln>
        </p:spPr>
        <p:txBody>
          <a:bodyPr lIns="0" tIns="0" rIns="0" bIns="0">
            <a:spAutoFit/>
          </a:bodyPr>
          <a:lstStyle/>
          <a:p>
            <a:pPr defTabSz="685640" eaLnBrk="1" fontAlgn="auto" hangingPunct="1">
              <a:spcBef>
                <a:spcPts val="0"/>
              </a:spcBef>
              <a:spcAft>
                <a:spcPts val="0"/>
              </a:spcAft>
              <a:defRPr/>
            </a:pPr>
            <a:r>
              <a:rPr lang="en-CA" sz="750" b="1" dirty="0">
                <a:solidFill>
                  <a:schemeClr val="accent4"/>
                </a:solidFill>
                <a:latin typeface="Montserrat SemiBold" panose="00000700000000000000" pitchFamily="2" charset="0"/>
              </a:rPr>
              <a:t>Improve IT Innovation Leadership score by*</a:t>
            </a:r>
          </a:p>
        </p:txBody>
      </p:sp>
      <p:sp>
        <p:nvSpPr>
          <p:cNvPr id="15" name="TextBox 14">
            <a:extLst>
              <a:ext uri="{FF2B5EF4-FFF2-40B4-BE49-F238E27FC236}">
                <a16:creationId xmlns:a16="http://schemas.microsoft.com/office/drawing/2014/main" id="{ED953D6D-7400-C456-7A1F-A6E522A9E98D}"/>
              </a:ext>
            </a:extLst>
          </p:cNvPr>
          <p:cNvSpPr txBox="1"/>
          <p:nvPr/>
        </p:nvSpPr>
        <p:spPr>
          <a:xfrm>
            <a:off x="5597274" y="3930049"/>
            <a:ext cx="2382838" cy="115416"/>
          </a:xfrm>
          <a:prstGeom prst="rect">
            <a:avLst/>
          </a:prstGeom>
          <a:noFill/>
          <a:ln>
            <a:noFill/>
          </a:ln>
        </p:spPr>
        <p:txBody>
          <a:bodyPr lIns="0" tIns="0" rIns="0" bIns="0">
            <a:spAutoFit/>
          </a:bodyPr>
          <a:lstStyle/>
          <a:p>
            <a:pPr defTabSz="685640" eaLnBrk="1" fontAlgn="auto" hangingPunct="1">
              <a:spcBef>
                <a:spcPts val="0"/>
              </a:spcBef>
              <a:spcAft>
                <a:spcPts val="0"/>
              </a:spcAft>
              <a:defRPr/>
            </a:pPr>
            <a:r>
              <a:rPr lang="en-CA" sz="750" b="1" dirty="0">
                <a:solidFill>
                  <a:schemeClr val="accent6"/>
                </a:solidFill>
                <a:latin typeface="Montserrat SemiBold" panose="00000700000000000000" pitchFamily="2" charset="0"/>
              </a:rPr>
              <a:t>Raise % of Highly Effective IT Processes to*</a:t>
            </a:r>
          </a:p>
        </p:txBody>
      </p:sp>
      <p:sp>
        <p:nvSpPr>
          <p:cNvPr id="16" name="TextBox 15">
            <a:extLst>
              <a:ext uri="{FF2B5EF4-FFF2-40B4-BE49-F238E27FC236}">
                <a16:creationId xmlns:a16="http://schemas.microsoft.com/office/drawing/2014/main" id="{6BBF2563-EA2A-BC80-894E-5AE6201747CD}"/>
              </a:ext>
            </a:extLst>
          </p:cNvPr>
          <p:cNvSpPr txBox="1"/>
          <p:nvPr/>
        </p:nvSpPr>
        <p:spPr>
          <a:xfrm>
            <a:off x="1495771" y="1551617"/>
            <a:ext cx="3771900" cy="738664"/>
          </a:xfrm>
          <a:prstGeom prst="rect">
            <a:avLst/>
          </a:prstGeom>
          <a:noFill/>
        </p:spPr>
        <p:txBody>
          <a:bodyPr wrap="square" lIns="0" tIns="0" rIns="0" bIns="0">
            <a:spAutoFit/>
          </a:bodyPr>
          <a:lstStyle/>
          <a:p>
            <a:pPr defTabSz="685640" eaLnBrk="1" fontAlgn="auto" hangingPunct="1">
              <a:spcBef>
                <a:spcPts val="0"/>
              </a:spcBef>
              <a:spcAft>
                <a:spcPts val="0"/>
              </a:spcAft>
              <a:defRPr/>
            </a:pPr>
            <a:r>
              <a:rPr lang="en-US" sz="1200" dirty="0">
                <a:solidFill>
                  <a:srgbClr val="FFFFFF">
                    <a:lumMod val="85000"/>
                  </a:srgbClr>
                </a:solidFill>
                <a:latin typeface="Montserrat" pitchFamily="2" charset="77"/>
                <a:ea typeface="League Spartan" charset="0"/>
                <a:cs typeface="Poppins" pitchFamily="2" charset="77"/>
              </a:rPr>
              <a:t>The top IT initiatives directly align with Earlham’s key initiatives and improve IT product and service delivery. The FY24-26 strategy will shift ITS into a strategic enabler for the College.</a:t>
            </a:r>
          </a:p>
        </p:txBody>
      </p:sp>
      <p:grpSp>
        <p:nvGrpSpPr>
          <p:cNvPr id="17" name="Group 193">
            <a:extLst>
              <a:ext uri="{FF2B5EF4-FFF2-40B4-BE49-F238E27FC236}">
                <a16:creationId xmlns:a16="http://schemas.microsoft.com/office/drawing/2014/main" id="{C8173DB5-325F-A44D-65A4-5429D7E065B1}"/>
              </a:ext>
            </a:extLst>
          </p:cNvPr>
          <p:cNvGrpSpPr>
            <a:grpSpLocks/>
          </p:cNvGrpSpPr>
          <p:nvPr/>
        </p:nvGrpSpPr>
        <p:grpSpPr bwMode="auto">
          <a:xfrm>
            <a:off x="541336" y="2389018"/>
            <a:ext cx="4721225" cy="4125995"/>
            <a:chOff x="3614937" y="2557537"/>
            <a:chExt cx="3774128" cy="2595880"/>
          </a:xfrm>
        </p:grpSpPr>
        <p:pic>
          <p:nvPicPr>
            <p:cNvPr id="18" name="Picture 194" descr="Diagram&#10;&#10;Description automatically generated">
              <a:extLst>
                <a:ext uri="{FF2B5EF4-FFF2-40B4-BE49-F238E27FC236}">
                  <a16:creationId xmlns:a16="http://schemas.microsoft.com/office/drawing/2014/main" id="{C13A6A1A-C583-5CE6-1FFF-939182CF9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211" y="2557537"/>
              <a:ext cx="1374955" cy="259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95">
              <a:extLst>
                <a:ext uri="{FF2B5EF4-FFF2-40B4-BE49-F238E27FC236}">
                  <a16:creationId xmlns:a16="http://schemas.microsoft.com/office/drawing/2014/main" id="{5915F541-F3EA-2E99-F6A6-D0E1F66DF707}"/>
                </a:ext>
              </a:extLst>
            </p:cNvPr>
            <p:cNvSpPr>
              <a:spLocks noChangeArrowheads="1"/>
            </p:cNvSpPr>
            <p:nvPr/>
          </p:nvSpPr>
          <p:spPr bwMode="auto">
            <a:xfrm>
              <a:off x="3614937" y="3360654"/>
              <a:ext cx="1021764" cy="22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dirty="0">
                  <a:solidFill>
                    <a:srgbClr val="1A76B8"/>
                  </a:solidFill>
                  <a:latin typeface="Montserrat SemiBold" panose="020F0502020204030204" pitchFamily="34" charset="0"/>
                </a:rPr>
                <a:t>Target</a:t>
              </a:r>
              <a:endParaRPr lang="en-CA" altLang="en-US" sz="1400" b="1" dirty="0">
                <a:solidFill>
                  <a:srgbClr val="1A76B8"/>
                </a:solidFill>
                <a:latin typeface="Montserrat SemiBold" panose="020F0502020204030204" pitchFamily="34" charset="0"/>
              </a:endParaRPr>
            </a:p>
          </p:txBody>
        </p:sp>
        <p:sp>
          <p:nvSpPr>
            <p:cNvPr id="20" name="Rectangle 196">
              <a:extLst>
                <a:ext uri="{FF2B5EF4-FFF2-40B4-BE49-F238E27FC236}">
                  <a16:creationId xmlns:a16="http://schemas.microsoft.com/office/drawing/2014/main" id="{1B8A7B9E-D84D-D8FB-792C-844661FEDF64}"/>
                </a:ext>
              </a:extLst>
            </p:cNvPr>
            <p:cNvSpPr>
              <a:spLocks noChangeArrowheads="1"/>
            </p:cNvSpPr>
            <p:nvPr/>
          </p:nvSpPr>
          <p:spPr bwMode="auto">
            <a:xfrm>
              <a:off x="3614937" y="4124731"/>
              <a:ext cx="1021764" cy="22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dirty="0">
                  <a:solidFill>
                    <a:schemeClr val="accent2"/>
                  </a:solidFill>
                  <a:latin typeface="Montserrat SemiBold" panose="020F0502020204030204" pitchFamily="34" charset="0"/>
                </a:rPr>
                <a:t>Current</a:t>
              </a:r>
              <a:endParaRPr lang="en-CA" altLang="en-US" sz="1400" b="1" dirty="0">
                <a:solidFill>
                  <a:schemeClr val="accent2"/>
                </a:solidFill>
                <a:latin typeface="Montserrat SemiBold" panose="020F0502020204030204" pitchFamily="34" charset="0"/>
              </a:endParaRPr>
            </a:p>
          </p:txBody>
        </p:sp>
        <p:cxnSp>
          <p:nvCxnSpPr>
            <p:cNvPr id="21" name="Straight Connector 20">
              <a:extLst>
                <a:ext uri="{FF2B5EF4-FFF2-40B4-BE49-F238E27FC236}">
                  <a16:creationId xmlns:a16="http://schemas.microsoft.com/office/drawing/2014/main" id="{F0F7D104-1633-867C-2987-7DF05AA43AAA}"/>
                </a:ext>
              </a:extLst>
            </p:cNvPr>
            <p:cNvCxnSpPr>
              <a:cxnSpLocks/>
            </p:cNvCxnSpPr>
            <p:nvPr/>
          </p:nvCxnSpPr>
          <p:spPr>
            <a:xfrm>
              <a:off x="4174611" y="4198803"/>
              <a:ext cx="41118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CDA624B-DCAE-B41A-2333-B0C4F219FAE4}"/>
                </a:ext>
              </a:extLst>
            </p:cNvPr>
            <p:cNvCxnSpPr>
              <a:cxnSpLocks/>
            </p:cNvCxnSpPr>
            <p:nvPr/>
          </p:nvCxnSpPr>
          <p:spPr>
            <a:xfrm>
              <a:off x="4587432" y="4053841"/>
              <a:ext cx="0" cy="28992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B5E320F-926D-4E96-0155-0320955442C3}"/>
                </a:ext>
              </a:extLst>
            </p:cNvPr>
            <p:cNvCxnSpPr>
              <a:cxnSpLocks/>
            </p:cNvCxnSpPr>
            <p:nvPr/>
          </p:nvCxnSpPr>
          <p:spPr>
            <a:xfrm>
              <a:off x="4174611" y="3427314"/>
              <a:ext cx="411189" cy="0"/>
            </a:xfrm>
            <a:prstGeom prst="line">
              <a:avLst/>
            </a:prstGeom>
            <a:ln>
              <a:solidFill>
                <a:srgbClr val="1A76B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B86A4F-F66B-A445-82F4-DD69134369D3}"/>
                </a:ext>
              </a:extLst>
            </p:cNvPr>
            <p:cNvCxnSpPr>
              <a:cxnSpLocks/>
            </p:cNvCxnSpPr>
            <p:nvPr/>
          </p:nvCxnSpPr>
          <p:spPr>
            <a:xfrm>
              <a:off x="4587432" y="3283845"/>
              <a:ext cx="0" cy="288432"/>
            </a:xfrm>
            <a:prstGeom prst="line">
              <a:avLst/>
            </a:prstGeom>
            <a:ln>
              <a:solidFill>
                <a:srgbClr val="1A76B8"/>
              </a:solidFill>
            </a:ln>
          </p:spPr>
          <p:style>
            <a:lnRef idx="1">
              <a:schemeClr val="accent1"/>
            </a:lnRef>
            <a:fillRef idx="0">
              <a:schemeClr val="accent1"/>
            </a:fillRef>
            <a:effectRef idx="0">
              <a:schemeClr val="accent1"/>
            </a:effectRef>
            <a:fontRef idx="minor">
              <a:schemeClr val="tx1"/>
            </a:fontRef>
          </p:style>
        </p:cxnSp>
        <p:sp>
          <p:nvSpPr>
            <p:cNvPr id="25" name="Rectangle 201">
              <a:extLst>
                <a:ext uri="{FF2B5EF4-FFF2-40B4-BE49-F238E27FC236}">
                  <a16:creationId xmlns:a16="http://schemas.microsoft.com/office/drawing/2014/main" id="{E0DA9CE7-B0E1-A652-B9BC-EE4EBFE70BF8}"/>
                </a:ext>
              </a:extLst>
            </p:cNvPr>
            <p:cNvSpPr>
              <a:spLocks noChangeArrowheads="1"/>
            </p:cNvSpPr>
            <p:nvPr/>
          </p:nvSpPr>
          <p:spPr bwMode="auto">
            <a:xfrm>
              <a:off x="6157741" y="2995541"/>
              <a:ext cx="1021764" cy="22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dirty="0">
                  <a:solidFill>
                    <a:srgbClr val="269F48"/>
                  </a:solidFill>
                  <a:latin typeface="Montserrat SemiBold" panose="020F0502020204030204" pitchFamily="34" charset="0"/>
                </a:rPr>
                <a:t>Innovator</a:t>
              </a:r>
              <a:endParaRPr lang="en-CA" altLang="en-US" sz="1200" b="1" dirty="0">
                <a:solidFill>
                  <a:srgbClr val="269F48"/>
                </a:solidFill>
                <a:latin typeface="Montserrat SemiBold" panose="020F0502020204030204" pitchFamily="34" charset="0"/>
              </a:endParaRPr>
            </a:p>
          </p:txBody>
        </p:sp>
        <p:sp>
          <p:nvSpPr>
            <p:cNvPr id="26" name="Rectangle 202">
              <a:extLst>
                <a:ext uri="{FF2B5EF4-FFF2-40B4-BE49-F238E27FC236}">
                  <a16:creationId xmlns:a16="http://schemas.microsoft.com/office/drawing/2014/main" id="{BF0D50A9-3B23-1BAA-DCFE-9F721F6AAA0C}"/>
                </a:ext>
              </a:extLst>
            </p:cNvPr>
            <p:cNvSpPr>
              <a:spLocks noChangeArrowheads="1"/>
            </p:cNvSpPr>
            <p:nvPr/>
          </p:nvSpPr>
          <p:spPr bwMode="auto">
            <a:xfrm>
              <a:off x="6157741" y="3360654"/>
              <a:ext cx="1021764" cy="22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1A76B8"/>
                  </a:solidFill>
                  <a:latin typeface="Montserrat SemiBold" panose="020F0502020204030204" pitchFamily="34" charset="0"/>
                </a:rPr>
                <a:t>Business Partner</a:t>
              </a:r>
              <a:endParaRPr lang="en-CA" altLang="en-US" sz="1200" b="1">
                <a:solidFill>
                  <a:srgbClr val="1A76B8"/>
                </a:solidFill>
                <a:latin typeface="Montserrat SemiBold" panose="020F0502020204030204" pitchFamily="34" charset="0"/>
              </a:endParaRPr>
            </a:p>
          </p:txBody>
        </p:sp>
        <p:sp>
          <p:nvSpPr>
            <p:cNvPr id="27" name="Rectangle 203">
              <a:extLst>
                <a:ext uri="{FF2B5EF4-FFF2-40B4-BE49-F238E27FC236}">
                  <a16:creationId xmlns:a16="http://schemas.microsoft.com/office/drawing/2014/main" id="{1BAEE0BB-59B3-FF25-D462-AF76B87F11C8}"/>
                </a:ext>
              </a:extLst>
            </p:cNvPr>
            <p:cNvSpPr>
              <a:spLocks noChangeArrowheads="1"/>
            </p:cNvSpPr>
            <p:nvPr/>
          </p:nvSpPr>
          <p:spPr bwMode="auto">
            <a:xfrm>
              <a:off x="6165597" y="3747745"/>
              <a:ext cx="1223468" cy="22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8C433"/>
                  </a:solidFill>
                  <a:latin typeface="Montserrat SemiBold" panose="020F0502020204030204" pitchFamily="34" charset="0"/>
                </a:rPr>
                <a:t>Trusted Operator</a:t>
              </a:r>
              <a:endParaRPr lang="en-CA" altLang="en-US" sz="1200" b="1">
                <a:solidFill>
                  <a:srgbClr val="F8C433"/>
                </a:solidFill>
                <a:latin typeface="Montserrat SemiBold" panose="020F0502020204030204" pitchFamily="34" charset="0"/>
              </a:endParaRPr>
            </a:p>
          </p:txBody>
        </p:sp>
        <p:sp>
          <p:nvSpPr>
            <p:cNvPr id="28" name="Rectangle 204">
              <a:extLst>
                <a:ext uri="{FF2B5EF4-FFF2-40B4-BE49-F238E27FC236}">
                  <a16:creationId xmlns:a16="http://schemas.microsoft.com/office/drawing/2014/main" id="{DF6939E1-0A04-ACD5-6233-303CF869ED2B}"/>
                </a:ext>
              </a:extLst>
            </p:cNvPr>
            <p:cNvSpPr>
              <a:spLocks noChangeArrowheads="1"/>
            </p:cNvSpPr>
            <p:nvPr/>
          </p:nvSpPr>
          <p:spPr bwMode="auto">
            <a:xfrm>
              <a:off x="6167355" y="4146543"/>
              <a:ext cx="1021764" cy="22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dirty="0">
                  <a:solidFill>
                    <a:schemeClr val="accent2"/>
                  </a:solidFill>
                  <a:latin typeface="Montserrat SemiBold" panose="020F0502020204030204" pitchFamily="34" charset="0"/>
                </a:rPr>
                <a:t>Firefighter</a:t>
              </a:r>
              <a:endParaRPr lang="en-CA" altLang="en-US" sz="1200" b="1" dirty="0">
                <a:solidFill>
                  <a:schemeClr val="accent2"/>
                </a:solidFill>
                <a:latin typeface="Montserrat SemiBold" panose="020F0502020204030204" pitchFamily="34" charset="0"/>
              </a:endParaRPr>
            </a:p>
          </p:txBody>
        </p:sp>
        <p:sp>
          <p:nvSpPr>
            <p:cNvPr id="29" name="Rectangle 205">
              <a:extLst>
                <a:ext uri="{FF2B5EF4-FFF2-40B4-BE49-F238E27FC236}">
                  <a16:creationId xmlns:a16="http://schemas.microsoft.com/office/drawing/2014/main" id="{E709333F-479B-B4CA-11AB-61B608F506C8}"/>
                </a:ext>
              </a:extLst>
            </p:cNvPr>
            <p:cNvSpPr>
              <a:spLocks noChangeArrowheads="1"/>
            </p:cNvSpPr>
            <p:nvPr/>
          </p:nvSpPr>
          <p:spPr bwMode="auto">
            <a:xfrm>
              <a:off x="6157741" y="4499949"/>
              <a:ext cx="1021764" cy="22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lstStyle>
              <a:lvl1pPr defTabSz="414338">
                <a:defRPr>
                  <a:solidFill>
                    <a:schemeClr val="tx1"/>
                  </a:solidFill>
                  <a:latin typeface="Arial" panose="020B0604020202020204" pitchFamily="34" charset="0"/>
                </a:defRPr>
              </a:lvl1pPr>
              <a:lvl2pPr marL="742950" indent="-285750" defTabSz="414338">
                <a:defRPr>
                  <a:solidFill>
                    <a:schemeClr val="tx1"/>
                  </a:solidFill>
                  <a:latin typeface="Arial" panose="020B0604020202020204" pitchFamily="34" charset="0"/>
                </a:defRPr>
              </a:lvl2pPr>
              <a:lvl3pPr marL="1143000" indent="-228600" defTabSz="414338">
                <a:defRPr>
                  <a:solidFill>
                    <a:schemeClr val="tx1"/>
                  </a:solidFill>
                  <a:latin typeface="Arial" panose="020B0604020202020204" pitchFamily="34" charset="0"/>
                </a:defRPr>
              </a:lvl3pPr>
              <a:lvl4pPr marL="1600200" indent="-228600" defTabSz="414338">
                <a:defRPr>
                  <a:solidFill>
                    <a:schemeClr val="tx1"/>
                  </a:solidFill>
                  <a:latin typeface="Arial" panose="020B0604020202020204" pitchFamily="34" charset="0"/>
                </a:defRPr>
              </a:lvl4pPr>
              <a:lvl5pPr marL="2057400" indent="-228600" defTabSz="414338">
                <a:defRPr>
                  <a:solidFill>
                    <a:schemeClr val="tx1"/>
                  </a:solidFill>
                  <a:latin typeface="Arial" panose="020B0604020202020204" pitchFamily="34" charset="0"/>
                </a:defRPr>
              </a:lvl5pPr>
              <a:lvl6pPr marL="2514600" indent="-228600" defTabSz="414338" eaLnBrk="0" fontAlgn="base" hangingPunct="0">
                <a:spcBef>
                  <a:spcPct val="0"/>
                </a:spcBef>
                <a:spcAft>
                  <a:spcPct val="0"/>
                </a:spcAft>
                <a:defRPr>
                  <a:solidFill>
                    <a:schemeClr val="tx1"/>
                  </a:solidFill>
                  <a:latin typeface="Arial" panose="020B0604020202020204" pitchFamily="34" charset="0"/>
                </a:defRPr>
              </a:lvl6pPr>
              <a:lvl7pPr marL="2971800" indent="-228600" defTabSz="414338" eaLnBrk="0" fontAlgn="base" hangingPunct="0">
                <a:spcBef>
                  <a:spcPct val="0"/>
                </a:spcBef>
                <a:spcAft>
                  <a:spcPct val="0"/>
                </a:spcAft>
                <a:defRPr>
                  <a:solidFill>
                    <a:schemeClr val="tx1"/>
                  </a:solidFill>
                  <a:latin typeface="Arial" panose="020B0604020202020204" pitchFamily="34" charset="0"/>
                </a:defRPr>
              </a:lvl7pPr>
              <a:lvl8pPr marL="3429000" indent="-228600" defTabSz="414338" eaLnBrk="0" fontAlgn="base" hangingPunct="0">
                <a:spcBef>
                  <a:spcPct val="0"/>
                </a:spcBef>
                <a:spcAft>
                  <a:spcPct val="0"/>
                </a:spcAft>
                <a:defRPr>
                  <a:solidFill>
                    <a:schemeClr val="tx1"/>
                  </a:solidFill>
                  <a:latin typeface="Arial" panose="020B0604020202020204" pitchFamily="34" charset="0"/>
                </a:defRPr>
              </a:lvl8pPr>
              <a:lvl9pPr marL="3886200" indent="-228600" defTabSz="41433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B3252E"/>
                  </a:solidFill>
                  <a:latin typeface="Montserrat SemiBold" panose="020F0502020204030204" pitchFamily="34" charset="0"/>
                </a:rPr>
                <a:t>Unstable</a:t>
              </a:r>
              <a:endParaRPr lang="en-CA" altLang="en-US" sz="1200" b="1">
                <a:solidFill>
                  <a:srgbClr val="B3252E"/>
                </a:solidFill>
                <a:latin typeface="Montserrat SemiBold" panose="020F0502020204030204" pitchFamily="34" charset="0"/>
              </a:endParaRPr>
            </a:p>
          </p:txBody>
        </p:sp>
      </p:grpSp>
      <p:sp>
        <p:nvSpPr>
          <p:cNvPr id="30" name="TextBox 29">
            <a:extLst>
              <a:ext uri="{FF2B5EF4-FFF2-40B4-BE49-F238E27FC236}">
                <a16:creationId xmlns:a16="http://schemas.microsoft.com/office/drawing/2014/main" id="{6EDAB651-3680-34B4-C499-3871D8C0CF59}"/>
              </a:ext>
            </a:extLst>
          </p:cNvPr>
          <p:cNvSpPr txBox="1"/>
          <p:nvPr/>
        </p:nvSpPr>
        <p:spPr>
          <a:xfrm>
            <a:off x="5586411" y="5284453"/>
            <a:ext cx="1768475" cy="163512"/>
          </a:xfrm>
          <a:prstGeom prst="rect">
            <a:avLst/>
          </a:prstGeom>
        </p:spPr>
        <p:txBody>
          <a:bodyPr wrap="none" lIns="0" tIns="0" rIns="0" bIns="0" spcCol="360000"/>
          <a:lstStyle/>
          <a:p>
            <a:pPr defTabSz="415772" eaLnBrk="1" fontAlgn="auto" hangingPunct="1">
              <a:lnSpc>
                <a:spcPct val="110000"/>
              </a:lnSpc>
              <a:spcBef>
                <a:spcPts val="0"/>
              </a:spcBef>
              <a:spcAft>
                <a:spcPts val="0"/>
              </a:spcAft>
              <a:defRPr/>
            </a:pPr>
            <a:r>
              <a:rPr lang="en-US" sz="450" dirty="0">
                <a:solidFill>
                  <a:srgbClr val="FFFFFF">
                    <a:lumMod val="95000"/>
                  </a:srgbClr>
                </a:solidFill>
                <a:latin typeface="Montserrat Light" panose="00000400000000000000" pitchFamily="2" charset="0"/>
                <a:ea typeface="Roboto Condensed Light" panose="02000000000000000000" pitchFamily="2" charset="0"/>
              </a:rPr>
              <a:t>*IT management and governance diagnostic data</a:t>
            </a:r>
            <a:endParaRPr lang="en-CA" sz="450" dirty="0">
              <a:solidFill>
                <a:srgbClr val="FFFFFF">
                  <a:lumMod val="95000"/>
                </a:srgbClr>
              </a:solidFill>
              <a:latin typeface="Montserrat Light" panose="00000400000000000000" pitchFamily="2" charset="0"/>
              <a:ea typeface="Roboto Condensed Light" panose="02000000000000000000" pitchFamily="2" charset="0"/>
            </a:endParaRPr>
          </a:p>
        </p:txBody>
      </p:sp>
      <p:sp>
        <p:nvSpPr>
          <p:cNvPr id="31" name="TextBox 30">
            <a:extLst>
              <a:ext uri="{FF2B5EF4-FFF2-40B4-BE49-F238E27FC236}">
                <a16:creationId xmlns:a16="http://schemas.microsoft.com/office/drawing/2014/main" id="{7D8BD813-FB62-023C-F0F4-F16AAFC2D021}"/>
              </a:ext>
            </a:extLst>
          </p:cNvPr>
          <p:cNvSpPr txBox="1"/>
          <p:nvPr/>
        </p:nvSpPr>
        <p:spPr>
          <a:xfrm>
            <a:off x="5586412" y="6479630"/>
            <a:ext cx="1924406" cy="163512"/>
          </a:xfrm>
          <a:prstGeom prst="rect">
            <a:avLst/>
          </a:prstGeom>
        </p:spPr>
        <p:txBody>
          <a:bodyPr wrap="none" lIns="0" tIns="0" rIns="0" bIns="0" spcCol="360000"/>
          <a:lstStyle/>
          <a:p>
            <a:pPr defTabSz="415772" eaLnBrk="1" fontAlgn="auto" hangingPunct="1">
              <a:lnSpc>
                <a:spcPct val="110000"/>
              </a:lnSpc>
              <a:spcBef>
                <a:spcPts val="0"/>
              </a:spcBef>
              <a:spcAft>
                <a:spcPts val="0"/>
              </a:spcAft>
              <a:defRPr/>
            </a:pPr>
            <a:r>
              <a:rPr lang="en-US" sz="450" dirty="0">
                <a:solidFill>
                  <a:srgbClr val="FFFFFF">
                    <a:lumMod val="95000"/>
                  </a:srgbClr>
                </a:solidFill>
                <a:latin typeface="Montserrat Light" panose="00000400000000000000" pitchFamily="2" charset="0"/>
                <a:ea typeface="Roboto Condensed Light" panose="02000000000000000000" pitchFamily="2" charset="0"/>
              </a:rPr>
              <a:t>* IT vision stakeholder satisfaction and CEO-CIO alignment data</a:t>
            </a:r>
            <a:endParaRPr lang="en-CA" sz="450" dirty="0">
              <a:solidFill>
                <a:srgbClr val="FFFFFF">
                  <a:lumMod val="95000"/>
                </a:srgbClr>
              </a:solidFill>
              <a:latin typeface="Montserrat Light" panose="00000400000000000000" pitchFamily="2" charset="0"/>
              <a:ea typeface="Roboto Condensed Light" panose="02000000000000000000" pitchFamily="2" charset="0"/>
            </a:endParaRPr>
          </a:p>
        </p:txBody>
      </p:sp>
      <p:cxnSp>
        <p:nvCxnSpPr>
          <p:cNvPr id="36" name="Straight Connector 35">
            <a:extLst>
              <a:ext uri="{FF2B5EF4-FFF2-40B4-BE49-F238E27FC236}">
                <a16:creationId xmlns:a16="http://schemas.microsoft.com/office/drawing/2014/main" id="{120B250A-83BE-3F99-8F1C-FB21864AB377}"/>
              </a:ext>
            </a:extLst>
          </p:cNvPr>
          <p:cNvCxnSpPr/>
          <p:nvPr/>
        </p:nvCxnSpPr>
        <p:spPr>
          <a:xfrm>
            <a:off x="7886114" y="3988474"/>
            <a:ext cx="23717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0D4F545-95B4-99EF-BCAF-C83CE01DF375}"/>
              </a:ext>
            </a:extLst>
          </p:cNvPr>
          <p:cNvCxnSpPr>
            <a:cxnSpLocks/>
          </p:cNvCxnSpPr>
          <p:nvPr/>
        </p:nvCxnSpPr>
        <p:spPr>
          <a:xfrm flipV="1">
            <a:off x="7886114" y="3987757"/>
            <a:ext cx="670793" cy="717"/>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66B664A-B8E5-83AF-114C-01848809DF8A}"/>
              </a:ext>
            </a:extLst>
          </p:cNvPr>
          <p:cNvCxnSpPr>
            <a:cxnSpLocks/>
          </p:cNvCxnSpPr>
          <p:nvPr/>
        </p:nvCxnSpPr>
        <p:spPr>
          <a:xfrm>
            <a:off x="7880130" y="5804678"/>
            <a:ext cx="213201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9CD12DD-EAA0-BF72-A7E1-96F9FFF3C677}"/>
              </a:ext>
            </a:extLst>
          </p:cNvPr>
          <p:cNvCxnSpPr>
            <a:cxnSpLocks/>
          </p:cNvCxnSpPr>
          <p:nvPr/>
        </p:nvCxnSpPr>
        <p:spPr>
          <a:xfrm flipV="1">
            <a:off x="7880130" y="5803884"/>
            <a:ext cx="358892" cy="794"/>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DD844-8F24-002B-49C7-6AFDF23FD477}"/>
              </a:ext>
            </a:extLst>
          </p:cNvPr>
          <p:cNvCxnSpPr>
            <a:cxnSpLocks/>
          </p:cNvCxnSpPr>
          <p:nvPr/>
        </p:nvCxnSpPr>
        <p:spPr>
          <a:xfrm>
            <a:off x="7886114" y="1875514"/>
            <a:ext cx="217564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4758381-63A8-3C09-F762-CD17DA2FC4A2}"/>
              </a:ext>
            </a:extLst>
          </p:cNvPr>
          <p:cNvCxnSpPr>
            <a:cxnSpLocks/>
          </p:cNvCxnSpPr>
          <p:nvPr/>
        </p:nvCxnSpPr>
        <p:spPr>
          <a:xfrm>
            <a:off x="7886114" y="1875514"/>
            <a:ext cx="1899005" cy="0"/>
          </a:xfrm>
          <a:prstGeom prst="line">
            <a:avLst/>
          </a:prstGeom>
          <a:ln w="76200">
            <a:solidFill>
              <a:srgbClr val="1A76B8"/>
            </a:solidFill>
          </a:ln>
        </p:spPr>
        <p:style>
          <a:lnRef idx="1">
            <a:schemeClr val="accent1"/>
          </a:lnRef>
          <a:fillRef idx="0">
            <a:schemeClr val="accent1"/>
          </a:fillRef>
          <a:effectRef idx="0">
            <a:schemeClr val="accent1"/>
          </a:effectRef>
          <a:fontRef idx="minor">
            <a:schemeClr val="tx1"/>
          </a:fontRef>
        </p:style>
      </p:cxnSp>
      <p:grpSp>
        <p:nvGrpSpPr>
          <p:cNvPr id="42" name="Group 18">
            <a:extLst>
              <a:ext uri="{FF2B5EF4-FFF2-40B4-BE49-F238E27FC236}">
                <a16:creationId xmlns:a16="http://schemas.microsoft.com/office/drawing/2014/main" id="{EF2379EB-3D88-AFDF-1A00-2FECE8932560}"/>
              </a:ext>
            </a:extLst>
          </p:cNvPr>
          <p:cNvGrpSpPr>
            <a:grpSpLocks/>
          </p:cNvGrpSpPr>
          <p:nvPr/>
        </p:nvGrpSpPr>
        <p:grpSpPr bwMode="auto">
          <a:xfrm>
            <a:off x="8104085" y="5670590"/>
            <a:ext cx="320675" cy="269875"/>
            <a:chOff x="10883473" y="3379569"/>
            <a:chExt cx="709535" cy="561010"/>
          </a:xfrm>
        </p:grpSpPr>
        <p:sp>
          <p:nvSpPr>
            <p:cNvPr id="43" name="Shape 173">
              <a:extLst>
                <a:ext uri="{FF2B5EF4-FFF2-40B4-BE49-F238E27FC236}">
                  <a16:creationId xmlns:a16="http://schemas.microsoft.com/office/drawing/2014/main" id="{700EC17F-7C43-EF25-85FB-FB31553C6FA7}"/>
                </a:ext>
              </a:extLst>
            </p:cNvPr>
            <p:cNvSpPr/>
            <p:nvPr/>
          </p:nvSpPr>
          <p:spPr>
            <a:xfrm>
              <a:off x="10883473" y="3379569"/>
              <a:ext cx="597133" cy="561010"/>
            </a:xfrm>
            <a:prstGeom prst="ellipse">
              <a:avLst/>
            </a:prstGeom>
            <a:solidFill>
              <a:schemeClr val="accent4"/>
            </a:solidFill>
            <a:ln w="12700">
              <a:miter lim="400000"/>
            </a:ln>
          </p:spPr>
          <p:txBody>
            <a:bodyPr lIns="38085" tIns="38085" rIns="38085" bIns="38085" anchor="ctr"/>
            <a:lstStyle/>
            <a:p>
              <a:pPr defTabSz="415731" eaLnBrk="1" fontAlgn="auto" hangingPunct="1">
                <a:spcBef>
                  <a:spcPts val="0"/>
                </a:spcBef>
                <a:spcAft>
                  <a:spcPts val="0"/>
                </a:spcAft>
                <a:defRPr sz="3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defRPr>
              </a:pPr>
              <a:endParaRPr sz="1500" b="1" dirty="0">
                <a:solidFill>
                  <a:srgbClr val="FFFFFF"/>
                </a:solidFill>
                <a:effectLst>
                  <a:outerShdw blurRad="38100" dist="12700" dir="5400000" rotWithShape="0">
                    <a:srgbClr val="000000">
                      <a:alpha val="50000"/>
                    </a:srgbClr>
                  </a:outerShdw>
                </a:effectLst>
                <a:latin typeface="Roboto Light" panose="02000000000000000000" pitchFamily="2" charset="0"/>
                <a:ea typeface="Roboto Light" panose="02000000000000000000" pitchFamily="2" charset="0"/>
                <a:cs typeface="Arial"/>
                <a:sym typeface="Helvetica Neue"/>
              </a:endParaRPr>
            </a:p>
          </p:txBody>
        </p:sp>
        <p:sp>
          <p:nvSpPr>
            <p:cNvPr id="44" name="Shape 205">
              <a:extLst>
                <a:ext uri="{FF2B5EF4-FFF2-40B4-BE49-F238E27FC236}">
                  <a16:creationId xmlns:a16="http://schemas.microsoft.com/office/drawing/2014/main" id="{7F5973E8-DFA7-6073-9F22-4C609ECA68E3}"/>
                </a:ext>
              </a:extLst>
            </p:cNvPr>
            <p:cNvSpPr/>
            <p:nvPr/>
          </p:nvSpPr>
          <p:spPr>
            <a:xfrm>
              <a:off x="10883473" y="3408884"/>
              <a:ext cx="709535" cy="495782"/>
            </a:xfrm>
            <a:prstGeom prst="rect">
              <a:avLst/>
            </a:prstGeom>
            <a:ln w="12700">
              <a:miter lim="400000"/>
            </a:ln>
          </p:spPr>
          <p:txBody>
            <a:bodyPr lIns="38085" tIns="38085" rIns="38085" bIns="38085" anchor="ctr">
              <a:spAutoFit/>
            </a:bodyPr>
            <a:lstStyle>
              <a:lvl1pPr defTabSz="622300">
                <a:defRPr sz="9600" b="1">
                  <a:solidFill>
                    <a:srgbClr val="FFFFFF"/>
                  </a:solidFill>
                  <a:latin typeface="Helvetica"/>
                  <a:ea typeface="Helvetica"/>
                  <a:cs typeface="Helvetica"/>
                  <a:sym typeface="Helvetica"/>
                </a:defRPr>
              </a:lvl1pPr>
            </a:lstStyle>
            <a:p>
              <a:pPr defTabSz="466570" eaLnBrk="1" fontAlgn="auto" hangingPunct="1">
                <a:spcBef>
                  <a:spcPts val="0"/>
                </a:spcBef>
                <a:spcAft>
                  <a:spcPts val="0"/>
                </a:spcAft>
                <a:defRPr/>
              </a:pPr>
              <a:r>
                <a:rPr lang="en-CA" sz="1050" dirty="0">
                  <a:solidFill>
                    <a:srgbClr val="FFFFFF">
                      <a:lumMod val="85000"/>
                    </a:srgbClr>
                  </a:solidFill>
                  <a:latin typeface="Exo" pitchFamily="2" charset="77"/>
                  <a:ea typeface="Bebas Neue Bold"/>
                  <a:cs typeface="Bebas Neue Bold"/>
                </a:rPr>
                <a:t>10</a:t>
              </a:r>
              <a:r>
                <a:rPr sz="900" baseline="30000" dirty="0">
                  <a:solidFill>
                    <a:srgbClr val="FFFFFF">
                      <a:lumMod val="85000"/>
                    </a:srgbClr>
                  </a:solidFill>
                  <a:latin typeface="Exo" pitchFamily="2" charset="77"/>
                  <a:ea typeface="Bebas Neue Bold"/>
                  <a:cs typeface="Bebas Neue Bold"/>
                </a:rPr>
                <a:t>%</a:t>
              </a:r>
              <a:endParaRPr sz="1050" baseline="30000" dirty="0">
                <a:solidFill>
                  <a:srgbClr val="FFFFFF">
                    <a:lumMod val="85000"/>
                  </a:srgbClr>
                </a:solidFill>
                <a:latin typeface="Exo" pitchFamily="2" charset="77"/>
                <a:ea typeface="Bebas Neue Bold"/>
                <a:cs typeface="Bebas Neue Bold"/>
              </a:endParaRPr>
            </a:p>
          </p:txBody>
        </p:sp>
      </p:grpSp>
      <p:grpSp>
        <p:nvGrpSpPr>
          <p:cNvPr id="45" name="Group 111">
            <a:extLst>
              <a:ext uri="{FF2B5EF4-FFF2-40B4-BE49-F238E27FC236}">
                <a16:creationId xmlns:a16="http://schemas.microsoft.com/office/drawing/2014/main" id="{0C6B2551-5AD0-37F0-8917-ADA0622EE260}"/>
              </a:ext>
            </a:extLst>
          </p:cNvPr>
          <p:cNvGrpSpPr>
            <a:grpSpLocks/>
          </p:cNvGrpSpPr>
          <p:nvPr/>
        </p:nvGrpSpPr>
        <p:grpSpPr bwMode="auto">
          <a:xfrm>
            <a:off x="8396570" y="3859131"/>
            <a:ext cx="320675" cy="269875"/>
            <a:chOff x="10883473" y="3379569"/>
            <a:chExt cx="709535" cy="561010"/>
          </a:xfrm>
        </p:grpSpPr>
        <p:sp>
          <p:nvSpPr>
            <p:cNvPr id="46" name="Shape 173">
              <a:extLst>
                <a:ext uri="{FF2B5EF4-FFF2-40B4-BE49-F238E27FC236}">
                  <a16:creationId xmlns:a16="http://schemas.microsoft.com/office/drawing/2014/main" id="{F6A4A019-3DAD-76B0-05F5-34D22967F661}"/>
                </a:ext>
              </a:extLst>
            </p:cNvPr>
            <p:cNvSpPr/>
            <p:nvPr/>
          </p:nvSpPr>
          <p:spPr>
            <a:xfrm>
              <a:off x="10883473" y="3379569"/>
              <a:ext cx="597133" cy="561010"/>
            </a:xfrm>
            <a:prstGeom prst="ellipse">
              <a:avLst/>
            </a:prstGeom>
            <a:solidFill>
              <a:schemeClr val="accent6"/>
            </a:solidFill>
            <a:ln w="12700">
              <a:miter lim="400000"/>
            </a:ln>
          </p:spPr>
          <p:txBody>
            <a:bodyPr lIns="38085" tIns="38085" rIns="38085" bIns="38085" anchor="ctr"/>
            <a:lstStyle/>
            <a:p>
              <a:pPr defTabSz="415731" eaLnBrk="1" fontAlgn="auto" hangingPunct="1">
                <a:spcBef>
                  <a:spcPts val="0"/>
                </a:spcBef>
                <a:spcAft>
                  <a:spcPts val="0"/>
                </a:spcAft>
                <a:defRPr sz="3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defRPr>
              </a:pPr>
              <a:endParaRPr sz="1500" b="1" dirty="0">
                <a:solidFill>
                  <a:srgbClr val="FFFFFF"/>
                </a:solidFill>
                <a:effectLst>
                  <a:outerShdw blurRad="38100" dist="12700" dir="5400000" rotWithShape="0">
                    <a:srgbClr val="000000">
                      <a:alpha val="50000"/>
                    </a:srgbClr>
                  </a:outerShdw>
                </a:effectLst>
                <a:latin typeface="Roboto Light" panose="02000000000000000000" pitchFamily="2" charset="0"/>
                <a:ea typeface="Roboto Light" panose="02000000000000000000" pitchFamily="2" charset="0"/>
                <a:cs typeface="Arial"/>
                <a:sym typeface="Helvetica Neue"/>
              </a:endParaRPr>
            </a:p>
          </p:txBody>
        </p:sp>
        <p:sp>
          <p:nvSpPr>
            <p:cNvPr id="47" name="Shape 205">
              <a:extLst>
                <a:ext uri="{FF2B5EF4-FFF2-40B4-BE49-F238E27FC236}">
                  <a16:creationId xmlns:a16="http://schemas.microsoft.com/office/drawing/2014/main" id="{D092E6C1-581A-00DC-FD13-D07E8CCD8FF4}"/>
                </a:ext>
              </a:extLst>
            </p:cNvPr>
            <p:cNvSpPr/>
            <p:nvPr/>
          </p:nvSpPr>
          <p:spPr>
            <a:xfrm>
              <a:off x="10883473" y="3408884"/>
              <a:ext cx="709535" cy="495782"/>
            </a:xfrm>
            <a:prstGeom prst="rect">
              <a:avLst/>
            </a:prstGeom>
            <a:ln w="12700">
              <a:miter lim="400000"/>
            </a:ln>
          </p:spPr>
          <p:txBody>
            <a:bodyPr lIns="38085" tIns="38085" rIns="38085" bIns="38085" anchor="ctr">
              <a:spAutoFit/>
            </a:bodyPr>
            <a:lstStyle>
              <a:lvl1pPr defTabSz="622300">
                <a:defRPr sz="9600" b="1">
                  <a:solidFill>
                    <a:srgbClr val="FFFFFF"/>
                  </a:solidFill>
                  <a:latin typeface="Helvetica"/>
                  <a:ea typeface="Helvetica"/>
                  <a:cs typeface="Helvetica"/>
                  <a:sym typeface="Helvetica"/>
                </a:defRPr>
              </a:lvl1pPr>
            </a:lstStyle>
            <a:p>
              <a:pPr defTabSz="466570" eaLnBrk="1" fontAlgn="auto" hangingPunct="1">
                <a:spcBef>
                  <a:spcPts val="0"/>
                </a:spcBef>
                <a:spcAft>
                  <a:spcPts val="0"/>
                </a:spcAft>
                <a:defRPr/>
              </a:pPr>
              <a:r>
                <a:rPr lang="en-CA" sz="1050" dirty="0">
                  <a:solidFill>
                    <a:srgbClr val="FFFFFF">
                      <a:lumMod val="85000"/>
                    </a:srgbClr>
                  </a:solidFill>
                  <a:latin typeface="Exo" pitchFamily="2" charset="77"/>
                  <a:ea typeface="Bebas Neue Bold"/>
                  <a:cs typeface="Bebas Neue Bold"/>
                </a:rPr>
                <a:t>20</a:t>
              </a:r>
              <a:r>
                <a:rPr sz="900" baseline="30000" dirty="0">
                  <a:solidFill>
                    <a:srgbClr val="FFFFFF">
                      <a:lumMod val="85000"/>
                    </a:srgbClr>
                  </a:solidFill>
                  <a:latin typeface="Exo" pitchFamily="2" charset="77"/>
                  <a:ea typeface="Bebas Neue Bold"/>
                  <a:cs typeface="Bebas Neue Bold"/>
                </a:rPr>
                <a:t>%</a:t>
              </a:r>
              <a:endParaRPr sz="1050" baseline="30000" dirty="0">
                <a:solidFill>
                  <a:srgbClr val="FFFFFF">
                    <a:lumMod val="85000"/>
                  </a:srgbClr>
                </a:solidFill>
                <a:latin typeface="Exo" pitchFamily="2" charset="77"/>
                <a:ea typeface="Bebas Neue Bold"/>
                <a:cs typeface="Bebas Neue Bold"/>
              </a:endParaRPr>
            </a:p>
          </p:txBody>
        </p:sp>
      </p:grpSp>
      <p:grpSp>
        <p:nvGrpSpPr>
          <p:cNvPr id="48" name="Group 114">
            <a:extLst>
              <a:ext uri="{FF2B5EF4-FFF2-40B4-BE49-F238E27FC236}">
                <a16:creationId xmlns:a16="http://schemas.microsoft.com/office/drawing/2014/main" id="{A4E25A05-DC0E-E3C3-3196-8F36CFF00648}"/>
              </a:ext>
            </a:extLst>
          </p:cNvPr>
          <p:cNvGrpSpPr>
            <a:grpSpLocks/>
          </p:cNvGrpSpPr>
          <p:nvPr/>
        </p:nvGrpSpPr>
        <p:grpSpPr bwMode="auto">
          <a:xfrm>
            <a:off x="9650182" y="1744039"/>
            <a:ext cx="320675" cy="269875"/>
            <a:chOff x="10883473" y="3379569"/>
            <a:chExt cx="709535" cy="561010"/>
          </a:xfrm>
        </p:grpSpPr>
        <p:sp>
          <p:nvSpPr>
            <p:cNvPr id="49" name="Shape 173">
              <a:extLst>
                <a:ext uri="{FF2B5EF4-FFF2-40B4-BE49-F238E27FC236}">
                  <a16:creationId xmlns:a16="http://schemas.microsoft.com/office/drawing/2014/main" id="{DDE7A621-50C3-5B5E-E3EE-43E1E652A6B5}"/>
                </a:ext>
              </a:extLst>
            </p:cNvPr>
            <p:cNvSpPr/>
            <p:nvPr/>
          </p:nvSpPr>
          <p:spPr>
            <a:xfrm>
              <a:off x="10883473" y="3379569"/>
              <a:ext cx="597133" cy="561010"/>
            </a:xfrm>
            <a:prstGeom prst="ellipse">
              <a:avLst/>
            </a:prstGeom>
            <a:solidFill>
              <a:srgbClr val="1A76B8"/>
            </a:solidFill>
            <a:ln w="12700">
              <a:miter lim="400000"/>
            </a:ln>
          </p:spPr>
          <p:txBody>
            <a:bodyPr lIns="38085" tIns="38085" rIns="38085" bIns="38085" anchor="ctr"/>
            <a:lstStyle/>
            <a:p>
              <a:pPr defTabSz="415731" eaLnBrk="1" fontAlgn="auto" hangingPunct="1">
                <a:spcBef>
                  <a:spcPts val="0"/>
                </a:spcBef>
                <a:spcAft>
                  <a:spcPts val="0"/>
                </a:spcAft>
                <a:defRPr sz="3600" b="1">
                  <a:solidFill>
                    <a:srgbClr val="FFFFFF"/>
                  </a:solidFill>
                  <a:effectLst>
                    <a:outerShdw blurRad="38100" dist="12700" dir="5400000" rotWithShape="0">
                      <a:srgbClr val="000000">
                        <a:alpha val="50000"/>
                      </a:srgbClr>
                    </a:outerShdw>
                  </a:effectLst>
                  <a:latin typeface="Helvetica Neue"/>
                  <a:ea typeface="Helvetica Neue"/>
                  <a:cs typeface="Helvetica Neue"/>
                  <a:sym typeface="Helvetica Neue"/>
                </a:defRPr>
              </a:pPr>
              <a:endParaRPr sz="1500" b="1" dirty="0">
                <a:solidFill>
                  <a:srgbClr val="FFFFFF"/>
                </a:solidFill>
                <a:effectLst>
                  <a:outerShdw blurRad="38100" dist="12700" dir="5400000" rotWithShape="0">
                    <a:srgbClr val="000000">
                      <a:alpha val="50000"/>
                    </a:srgbClr>
                  </a:outerShdw>
                </a:effectLst>
                <a:latin typeface="Roboto Light" panose="02000000000000000000" pitchFamily="2" charset="0"/>
                <a:ea typeface="Roboto Light" panose="02000000000000000000" pitchFamily="2" charset="0"/>
                <a:cs typeface="Arial"/>
                <a:sym typeface="Helvetica Neue"/>
              </a:endParaRPr>
            </a:p>
          </p:txBody>
        </p:sp>
        <p:sp>
          <p:nvSpPr>
            <p:cNvPr id="50" name="Shape 205">
              <a:extLst>
                <a:ext uri="{FF2B5EF4-FFF2-40B4-BE49-F238E27FC236}">
                  <a16:creationId xmlns:a16="http://schemas.microsoft.com/office/drawing/2014/main" id="{DFD4CBCF-6B89-FA14-BADF-C643DE91E152}"/>
                </a:ext>
              </a:extLst>
            </p:cNvPr>
            <p:cNvSpPr/>
            <p:nvPr/>
          </p:nvSpPr>
          <p:spPr>
            <a:xfrm>
              <a:off x="10883473" y="3408884"/>
              <a:ext cx="709535" cy="495782"/>
            </a:xfrm>
            <a:prstGeom prst="rect">
              <a:avLst/>
            </a:prstGeom>
            <a:ln w="12700">
              <a:miter lim="400000"/>
            </a:ln>
          </p:spPr>
          <p:txBody>
            <a:bodyPr lIns="38085" tIns="38085" rIns="38085" bIns="38085" anchor="ctr">
              <a:spAutoFit/>
            </a:bodyPr>
            <a:lstStyle>
              <a:lvl1pPr defTabSz="622300">
                <a:defRPr sz="9600" b="1">
                  <a:solidFill>
                    <a:srgbClr val="FFFFFF"/>
                  </a:solidFill>
                  <a:latin typeface="Helvetica"/>
                  <a:ea typeface="Helvetica"/>
                  <a:cs typeface="Helvetica"/>
                  <a:sym typeface="Helvetica"/>
                </a:defRPr>
              </a:lvl1pPr>
            </a:lstStyle>
            <a:p>
              <a:pPr defTabSz="466570" eaLnBrk="1" fontAlgn="auto" hangingPunct="1">
                <a:spcBef>
                  <a:spcPts val="0"/>
                </a:spcBef>
                <a:spcAft>
                  <a:spcPts val="0"/>
                </a:spcAft>
                <a:defRPr/>
              </a:pPr>
              <a:r>
                <a:rPr lang="en-CA" sz="1050" dirty="0">
                  <a:solidFill>
                    <a:srgbClr val="FFFFFF">
                      <a:lumMod val="85000"/>
                    </a:srgbClr>
                  </a:solidFill>
                  <a:latin typeface="Exo" pitchFamily="2" charset="77"/>
                  <a:ea typeface="Bebas Neue Bold"/>
                  <a:cs typeface="Bebas Neue Bold"/>
                </a:rPr>
                <a:t>85</a:t>
              </a:r>
              <a:r>
                <a:rPr sz="900" baseline="30000" dirty="0">
                  <a:solidFill>
                    <a:srgbClr val="FFFFFF">
                      <a:lumMod val="85000"/>
                    </a:srgbClr>
                  </a:solidFill>
                  <a:latin typeface="Exo" pitchFamily="2" charset="77"/>
                  <a:ea typeface="Bebas Neue Bold"/>
                  <a:cs typeface="Bebas Neue Bold"/>
                </a:rPr>
                <a:t>%</a:t>
              </a:r>
              <a:endParaRPr sz="1050" baseline="30000" dirty="0">
                <a:solidFill>
                  <a:srgbClr val="FFFFFF">
                    <a:lumMod val="85000"/>
                  </a:srgbClr>
                </a:solidFill>
                <a:latin typeface="Exo" pitchFamily="2" charset="77"/>
                <a:ea typeface="Bebas Neue Bold"/>
                <a:cs typeface="Bebas Neue Bold"/>
              </a:endParaRPr>
            </a:p>
          </p:txBody>
        </p:sp>
      </p:grpSp>
      <p:sp>
        <p:nvSpPr>
          <p:cNvPr id="51" name="TextBox 50">
            <a:extLst>
              <a:ext uri="{FF2B5EF4-FFF2-40B4-BE49-F238E27FC236}">
                <a16:creationId xmlns:a16="http://schemas.microsoft.com/office/drawing/2014/main" id="{D474CE54-3AE0-C02D-EDDB-3FAAC3B12F23}"/>
              </a:ext>
            </a:extLst>
          </p:cNvPr>
          <p:cNvSpPr txBox="1"/>
          <p:nvPr/>
        </p:nvSpPr>
        <p:spPr>
          <a:xfrm>
            <a:off x="1180421" y="6515013"/>
            <a:ext cx="1768475" cy="163512"/>
          </a:xfrm>
          <a:prstGeom prst="rect">
            <a:avLst/>
          </a:prstGeom>
        </p:spPr>
        <p:txBody>
          <a:bodyPr wrap="none" lIns="0" tIns="0" rIns="0" bIns="0" spcCol="360000"/>
          <a:lstStyle/>
          <a:p>
            <a:pPr defTabSz="415772" eaLnBrk="1" fontAlgn="auto" hangingPunct="1">
              <a:lnSpc>
                <a:spcPct val="110000"/>
              </a:lnSpc>
              <a:spcBef>
                <a:spcPts val="0"/>
              </a:spcBef>
              <a:spcAft>
                <a:spcPts val="0"/>
              </a:spcAft>
              <a:defRPr/>
            </a:pPr>
            <a:r>
              <a:rPr lang="en-US" sz="525" dirty="0">
                <a:solidFill>
                  <a:srgbClr val="FFFFFF">
                    <a:lumMod val="95000"/>
                  </a:srgbClr>
                </a:solidFill>
                <a:latin typeface="Montserrat Light" panose="00000400000000000000" pitchFamily="2" charset="0"/>
                <a:ea typeface="Roboto Condensed Light" panose="02000000000000000000" pitchFamily="2" charset="0"/>
              </a:rPr>
              <a:t>*Info-Tech Maturity Assessment</a:t>
            </a:r>
            <a:endParaRPr lang="en-CA" sz="525" dirty="0">
              <a:solidFill>
                <a:srgbClr val="FFFFFF">
                  <a:lumMod val="95000"/>
                </a:srgbClr>
              </a:solidFill>
              <a:latin typeface="Montserrat Light" panose="00000400000000000000" pitchFamily="2" charset="0"/>
              <a:ea typeface="Roboto Condensed Light" panose="02000000000000000000" pitchFamily="2" charset="0"/>
            </a:endParaRPr>
          </a:p>
        </p:txBody>
      </p:sp>
      <p:graphicFrame>
        <p:nvGraphicFramePr>
          <p:cNvPr id="53" name="Table 52">
            <a:extLst>
              <a:ext uri="{FF2B5EF4-FFF2-40B4-BE49-F238E27FC236}">
                <a16:creationId xmlns:a16="http://schemas.microsoft.com/office/drawing/2014/main" id="{1E39066C-76C9-641C-B1C6-A9284348DAC1}"/>
              </a:ext>
            </a:extLst>
          </p:cNvPr>
          <p:cNvGraphicFramePr>
            <a:graphicFrameLocks noGrp="1"/>
          </p:cNvGraphicFramePr>
          <p:nvPr/>
        </p:nvGraphicFramePr>
        <p:xfrm>
          <a:off x="7889875" y="5988654"/>
          <a:ext cx="3692772" cy="408432"/>
        </p:xfrm>
        <a:graphic>
          <a:graphicData uri="http://schemas.openxmlformats.org/drawingml/2006/table">
            <a:tbl>
              <a:tblPr firstRow="1"/>
              <a:tblGrid>
                <a:gridCol w="307731">
                  <a:extLst>
                    <a:ext uri="{9D8B030D-6E8A-4147-A177-3AD203B41FA5}">
                      <a16:colId xmlns:a16="http://schemas.microsoft.com/office/drawing/2014/main" val="2001288967"/>
                    </a:ext>
                  </a:extLst>
                </a:gridCol>
                <a:gridCol w="307731">
                  <a:extLst>
                    <a:ext uri="{9D8B030D-6E8A-4147-A177-3AD203B41FA5}">
                      <a16:colId xmlns:a16="http://schemas.microsoft.com/office/drawing/2014/main" val="2284599421"/>
                    </a:ext>
                  </a:extLst>
                </a:gridCol>
                <a:gridCol w="307731">
                  <a:extLst>
                    <a:ext uri="{9D8B030D-6E8A-4147-A177-3AD203B41FA5}">
                      <a16:colId xmlns:a16="http://schemas.microsoft.com/office/drawing/2014/main" val="4002353618"/>
                    </a:ext>
                  </a:extLst>
                </a:gridCol>
                <a:gridCol w="307731">
                  <a:extLst>
                    <a:ext uri="{9D8B030D-6E8A-4147-A177-3AD203B41FA5}">
                      <a16:colId xmlns:a16="http://schemas.microsoft.com/office/drawing/2014/main" val="2829124735"/>
                    </a:ext>
                  </a:extLst>
                </a:gridCol>
                <a:gridCol w="307731">
                  <a:extLst>
                    <a:ext uri="{9D8B030D-6E8A-4147-A177-3AD203B41FA5}">
                      <a16:colId xmlns:a16="http://schemas.microsoft.com/office/drawing/2014/main" val="1500652347"/>
                    </a:ext>
                  </a:extLst>
                </a:gridCol>
                <a:gridCol w="307731">
                  <a:extLst>
                    <a:ext uri="{9D8B030D-6E8A-4147-A177-3AD203B41FA5}">
                      <a16:colId xmlns:a16="http://schemas.microsoft.com/office/drawing/2014/main" val="712646572"/>
                    </a:ext>
                  </a:extLst>
                </a:gridCol>
                <a:gridCol w="307731">
                  <a:extLst>
                    <a:ext uri="{9D8B030D-6E8A-4147-A177-3AD203B41FA5}">
                      <a16:colId xmlns:a16="http://schemas.microsoft.com/office/drawing/2014/main" val="396373360"/>
                    </a:ext>
                  </a:extLst>
                </a:gridCol>
                <a:gridCol w="307731">
                  <a:extLst>
                    <a:ext uri="{9D8B030D-6E8A-4147-A177-3AD203B41FA5}">
                      <a16:colId xmlns:a16="http://schemas.microsoft.com/office/drawing/2014/main" val="2287568399"/>
                    </a:ext>
                  </a:extLst>
                </a:gridCol>
                <a:gridCol w="307731">
                  <a:extLst>
                    <a:ext uri="{9D8B030D-6E8A-4147-A177-3AD203B41FA5}">
                      <a16:colId xmlns:a16="http://schemas.microsoft.com/office/drawing/2014/main" val="2997766773"/>
                    </a:ext>
                  </a:extLst>
                </a:gridCol>
                <a:gridCol w="307731">
                  <a:extLst>
                    <a:ext uri="{9D8B030D-6E8A-4147-A177-3AD203B41FA5}">
                      <a16:colId xmlns:a16="http://schemas.microsoft.com/office/drawing/2014/main" val="1512540141"/>
                    </a:ext>
                  </a:extLst>
                </a:gridCol>
                <a:gridCol w="307731">
                  <a:extLst>
                    <a:ext uri="{9D8B030D-6E8A-4147-A177-3AD203B41FA5}">
                      <a16:colId xmlns:a16="http://schemas.microsoft.com/office/drawing/2014/main" val="4082202670"/>
                    </a:ext>
                  </a:extLst>
                </a:gridCol>
                <a:gridCol w="307731">
                  <a:extLst>
                    <a:ext uri="{9D8B030D-6E8A-4147-A177-3AD203B41FA5}">
                      <a16:colId xmlns:a16="http://schemas.microsoft.com/office/drawing/2014/main" val="3810505580"/>
                    </a:ext>
                  </a:extLst>
                </a:gridCol>
              </a:tblGrid>
              <a:tr h="0">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J</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F</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M</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A</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M</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J</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US"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J</a:t>
                      </a:r>
                      <a:endPar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A</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S</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O</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N</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D</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extLst>
                  <a:ext uri="{0D108BD9-81ED-4DB2-BD59-A6C34878D82A}">
                    <a16:rowId xmlns:a16="http://schemas.microsoft.com/office/drawing/2014/main" val="2709546492"/>
                  </a:ext>
                </a:extLst>
              </a:tr>
              <a:tr h="0">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4"/>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4"/>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4"/>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4"/>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extLst>
                  <a:ext uri="{0D108BD9-81ED-4DB2-BD59-A6C34878D82A}">
                    <a16:rowId xmlns:a16="http://schemas.microsoft.com/office/drawing/2014/main" val="1005466110"/>
                  </a:ext>
                </a:extLst>
              </a:tr>
              <a:tr h="0">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4"/>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4"/>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4"/>
                    </a:solidFill>
                  </a:tcPr>
                </a:tc>
                <a:extLst>
                  <a:ext uri="{0D108BD9-81ED-4DB2-BD59-A6C34878D82A}">
                    <a16:rowId xmlns:a16="http://schemas.microsoft.com/office/drawing/2014/main" val="4245889883"/>
                  </a:ext>
                </a:extLst>
              </a:tr>
            </a:tbl>
          </a:graphicData>
        </a:graphic>
      </p:graphicFrame>
      <p:graphicFrame>
        <p:nvGraphicFramePr>
          <p:cNvPr id="64" name="Table 63">
            <a:extLst>
              <a:ext uri="{FF2B5EF4-FFF2-40B4-BE49-F238E27FC236}">
                <a16:creationId xmlns:a16="http://schemas.microsoft.com/office/drawing/2014/main" id="{F22CD925-CDD0-3439-C746-0C8B9E1649F5}"/>
              </a:ext>
            </a:extLst>
          </p:cNvPr>
          <p:cNvGraphicFramePr>
            <a:graphicFrameLocks noGrp="1"/>
          </p:cNvGraphicFramePr>
          <p:nvPr/>
        </p:nvGraphicFramePr>
        <p:xfrm>
          <a:off x="7886114" y="4151787"/>
          <a:ext cx="3692772" cy="1063752"/>
        </p:xfrm>
        <a:graphic>
          <a:graphicData uri="http://schemas.openxmlformats.org/drawingml/2006/table">
            <a:tbl>
              <a:tblPr firstRow="1"/>
              <a:tblGrid>
                <a:gridCol w="307731">
                  <a:extLst>
                    <a:ext uri="{9D8B030D-6E8A-4147-A177-3AD203B41FA5}">
                      <a16:colId xmlns:a16="http://schemas.microsoft.com/office/drawing/2014/main" val="2001288967"/>
                    </a:ext>
                  </a:extLst>
                </a:gridCol>
                <a:gridCol w="307731">
                  <a:extLst>
                    <a:ext uri="{9D8B030D-6E8A-4147-A177-3AD203B41FA5}">
                      <a16:colId xmlns:a16="http://schemas.microsoft.com/office/drawing/2014/main" val="2284599421"/>
                    </a:ext>
                  </a:extLst>
                </a:gridCol>
                <a:gridCol w="307731">
                  <a:extLst>
                    <a:ext uri="{9D8B030D-6E8A-4147-A177-3AD203B41FA5}">
                      <a16:colId xmlns:a16="http://schemas.microsoft.com/office/drawing/2014/main" val="4002353618"/>
                    </a:ext>
                  </a:extLst>
                </a:gridCol>
                <a:gridCol w="307731">
                  <a:extLst>
                    <a:ext uri="{9D8B030D-6E8A-4147-A177-3AD203B41FA5}">
                      <a16:colId xmlns:a16="http://schemas.microsoft.com/office/drawing/2014/main" val="2829124735"/>
                    </a:ext>
                  </a:extLst>
                </a:gridCol>
                <a:gridCol w="307731">
                  <a:extLst>
                    <a:ext uri="{9D8B030D-6E8A-4147-A177-3AD203B41FA5}">
                      <a16:colId xmlns:a16="http://schemas.microsoft.com/office/drawing/2014/main" val="1500652347"/>
                    </a:ext>
                  </a:extLst>
                </a:gridCol>
                <a:gridCol w="307731">
                  <a:extLst>
                    <a:ext uri="{9D8B030D-6E8A-4147-A177-3AD203B41FA5}">
                      <a16:colId xmlns:a16="http://schemas.microsoft.com/office/drawing/2014/main" val="712646572"/>
                    </a:ext>
                  </a:extLst>
                </a:gridCol>
                <a:gridCol w="307731">
                  <a:extLst>
                    <a:ext uri="{9D8B030D-6E8A-4147-A177-3AD203B41FA5}">
                      <a16:colId xmlns:a16="http://schemas.microsoft.com/office/drawing/2014/main" val="396373360"/>
                    </a:ext>
                  </a:extLst>
                </a:gridCol>
                <a:gridCol w="307731">
                  <a:extLst>
                    <a:ext uri="{9D8B030D-6E8A-4147-A177-3AD203B41FA5}">
                      <a16:colId xmlns:a16="http://schemas.microsoft.com/office/drawing/2014/main" val="2287568399"/>
                    </a:ext>
                  </a:extLst>
                </a:gridCol>
                <a:gridCol w="307731">
                  <a:extLst>
                    <a:ext uri="{9D8B030D-6E8A-4147-A177-3AD203B41FA5}">
                      <a16:colId xmlns:a16="http://schemas.microsoft.com/office/drawing/2014/main" val="2997766773"/>
                    </a:ext>
                  </a:extLst>
                </a:gridCol>
                <a:gridCol w="307731">
                  <a:extLst>
                    <a:ext uri="{9D8B030D-6E8A-4147-A177-3AD203B41FA5}">
                      <a16:colId xmlns:a16="http://schemas.microsoft.com/office/drawing/2014/main" val="1512540141"/>
                    </a:ext>
                  </a:extLst>
                </a:gridCol>
                <a:gridCol w="307731">
                  <a:extLst>
                    <a:ext uri="{9D8B030D-6E8A-4147-A177-3AD203B41FA5}">
                      <a16:colId xmlns:a16="http://schemas.microsoft.com/office/drawing/2014/main" val="4082202670"/>
                    </a:ext>
                  </a:extLst>
                </a:gridCol>
                <a:gridCol w="307731">
                  <a:extLst>
                    <a:ext uri="{9D8B030D-6E8A-4147-A177-3AD203B41FA5}">
                      <a16:colId xmlns:a16="http://schemas.microsoft.com/office/drawing/2014/main" val="3810505580"/>
                    </a:ext>
                  </a:extLst>
                </a:gridCol>
              </a:tblGrid>
              <a:tr h="0">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J</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F</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M</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A</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M</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J</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US"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J</a:t>
                      </a:r>
                      <a:endPar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A</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S</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O</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N</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6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D</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extLst>
                  <a:ext uri="{0D108BD9-81ED-4DB2-BD59-A6C34878D82A}">
                    <a16:rowId xmlns:a16="http://schemas.microsoft.com/office/drawing/2014/main" val="2709546492"/>
                  </a:ext>
                </a:extLst>
              </a:tr>
              <a:tr h="0">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extLst>
                  <a:ext uri="{0D108BD9-81ED-4DB2-BD59-A6C34878D82A}">
                    <a16:rowId xmlns:a16="http://schemas.microsoft.com/office/drawing/2014/main" val="1005466110"/>
                  </a:ext>
                </a:extLst>
              </a:tr>
              <a:tr h="0">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extLst>
                  <a:ext uri="{0D108BD9-81ED-4DB2-BD59-A6C34878D82A}">
                    <a16:rowId xmlns:a16="http://schemas.microsoft.com/office/drawing/2014/main" val="4245889883"/>
                  </a:ext>
                </a:extLst>
              </a:tr>
              <a:tr h="0">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extLst>
                  <a:ext uri="{0D108BD9-81ED-4DB2-BD59-A6C34878D82A}">
                    <a16:rowId xmlns:a16="http://schemas.microsoft.com/office/drawing/2014/main" val="2588414852"/>
                  </a:ext>
                </a:extLst>
              </a:tr>
              <a:tr h="0">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extLst>
                  <a:ext uri="{0D108BD9-81ED-4DB2-BD59-A6C34878D82A}">
                    <a16:rowId xmlns:a16="http://schemas.microsoft.com/office/drawing/2014/main" val="502960254"/>
                  </a:ext>
                </a:extLst>
              </a:tr>
              <a:tr h="0">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extLst>
                  <a:ext uri="{0D108BD9-81ED-4DB2-BD59-A6C34878D82A}">
                    <a16:rowId xmlns:a16="http://schemas.microsoft.com/office/drawing/2014/main" val="235287722"/>
                  </a:ext>
                </a:extLst>
              </a:tr>
              <a:tr h="0">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extLst>
                  <a:ext uri="{0D108BD9-81ED-4DB2-BD59-A6C34878D82A}">
                    <a16:rowId xmlns:a16="http://schemas.microsoft.com/office/drawing/2014/main" val="3891862488"/>
                  </a:ext>
                </a:extLst>
              </a:tr>
              <a:tr h="0">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6"/>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extLst>
                  <a:ext uri="{0D108BD9-81ED-4DB2-BD59-A6C34878D82A}">
                    <a16:rowId xmlns:a16="http://schemas.microsoft.com/office/drawing/2014/main" val="4056541806"/>
                  </a:ext>
                </a:extLst>
              </a:tr>
            </a:tbl>
          </a:graphicData>
        </a:graphic>
      </p:graphicFrame>
      <p:graphicFrame>
        <p:nvGraphicFramePr>
          <p:cNvPr id="65" name="Table 64">
            <a:extLst>
              <a:ext uri="{FF2B5EF4-FFF2-40B4-BE49-F238E27FC236}">
                <a16:creationId xmlns:a16="http://schemas.microsoft.com/office/drawing/2014/main" id="{61F3159D-0407-60DA-8BA0-5ABFBE59E437}"/>
              </a:ext>
            </a:extLst>
          </p:cNvPr>
          <p:cNvGraphicFramePr>
            <a:graphicFrameLocks noGrp="1"/>
          </p:cNvGraphicFramePr>
          <p:nvPr/>
        </p:nvGraphicFramePr>
        <p:xfrm>
          <a:off x="7889875" y="2015171"/>
          <a:ext cx="3692772" cy="1441704"/>
        </p:xfrm>
        <a:graphic>
          <a:graphicData uri="http://schemas.openxmlformats.org/drawingml/2006/table">
            <a:tbl>
              <a:tblPr firstRow="1"/>
              <a:tblGrid>
                <a:gridCol w="307731">
                  <a:extLst>
                    <a:ext uri="{9D8B030D-6E8A-4147-A177-3AD203B41FA5}">
                      <a16:colId xmlns:a16="http://schemas.microsoft.com/office/drawing/2014/main" val="2001288967"/>
                    </a:ext>
                  </a:extLst>
                </a:gridCol>
                <a:gridCol w="307731">
                  <a:extLst>
                    <a:ext uri="{9D8B030D-6E8A-4147-A177-3AD203B41FA5}">
                      <a16:colId xmlns:a16="http://schemas.microsoft.com/office/drawing/2014/main" val="2284599421"/>
                    </a:ext>
                  </a:extLst>
                </a:gridCol>
                <a:gridCol w="307731">
                  <a:extLst>
                    <a:ext uri="{9D8B030D-6E8A-4147-A177-3AD203B41FA5}">
                      <a16:colId xmlns:a16="http://schemas.microsoft.com/office/drawing/2014/main" val="4002353618"/>
                    </a:ext>
                  </a:extLst>
                </a:gridCol>
                <a:gridCol w="307731">
                  <a:extLst>
                    <a:ext uri="{9D8B030D-6E8A-4147-A177-3AD203B41FA5}">
                      <a16:colId xmlns:a16="http://schemas.microsoft.com/office/drawing/2014/main" val="2829124735"/>
                    </a:ext>
                  </a:extLst>
                </a:gridCol>
                <a:gridCol w="307731">
                  <a:extLst>
                    <a:ext uri="{9D8B030D-6E8A-4147-A177-3AD203B41FA5}">
                      <a16:colId xmlns:a16="http://schemas.microsoft.com/office/drawing/2014/main" val="1500652347"/>
                    </a:ext>
                  </a:extLst>
                </a:gridCol>
                <a:gridCol w="307731">
                  <a:extLst>
                    <a:ext uri="{9D8B030D-6E8A-4147-A177-3AD203B41FA5}">
                      <a16:colId xmlns:a16="http://schemas.microsoft.com/office/drawing/2014/main" val="712646572"/>
                    </a:ext>
                  </a:extLst>
                </a:gridCol>
                <a:gridCol w="307731">
                  <a:extLst>
                    <a:ext uri="{9D8B030D-6E8A-4147-A177-3AD203B41FA5}">
                      <a16:colId xmlns:a16="http://schemas.microsoft.com/office/drawing/2014/main" val="396373360"/>
                    </a:ext>
                  </a:extLst>
                </a:gridCol>
                <a:gridCol w="307731">
                  <a:extLst>
                    <a:ext uri="{9D8B030D-6E8A-4147-A177-3AD203B41FA5}">
                      <a16:colId xmlns:a16="http://schemas.microsoft.com/office/drawing/2014/main" val="2287568399"/>
                    </a:ext>
                  </a:extLst>
                </a:gridCol>
                <a:gridCol w="307731">
                  <a:extLst>
                    <a:ext uri="{9D8B030D-6E8A-4147-A177-3AD203B41FA5}">
                      <a16:colId xmlns:a16="http://schemas.microsoft.com/office/drawing/2014/main" val="2997766773"/>
                    </a:ext>
                  </a:extLst>
                </a:gridCol>
                <a:gridCol w="307731">
                  <a:extLst>
                    <a:ext uri="{9D8B030D-6E8A-4147-A177-3AD203B41FA5}">
                      <a16:colId xmlns:a16="http://schemas.microsoft.com/office/drawing/2014/main" val="1512540141"/>
                    </a:ext>
                  </a:extLst>
                </a:gridCol>
                <a:gridCol w="307731">
                  <a:extLst>
                    <a:ext uri="{9D8B030D-6E8A-4147-A177-3AD203B41FA5}">
                      <a16:colId xmlns:a16="http://schemas.microsoft.com/office/drawing/2014/main" val="4082202670"/>
                    </a:ext>
                  </a:extLst>
                </a:gridCol>
                <a:gridCol w="307731">
                  <a:extLst>
                    <a:ext uri="{9D8B030D-6E8A-4147-A177-3AD203B41FA5}">
                      <a16:colId xmlns:a16="http://schemas.microsoft.com/office/drawing/2014/main" val="3810505580"/>
                    </a:ext>
                  </a:extLst>
                </a:gridCol>
              </a:tblGrid>
              <a:tr h="0">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J</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F</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M</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A</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M</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J</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US"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J</a:t>
                      </a: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A</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S</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O</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N</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r>
                        <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rPr>
                        <a:t>D</a:t>
                      </a: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extLst>
                  <a:ext uri="{0D108BD9-81ED-4DB2-BD59-A6C34878D82A}">
                    <a16:rowId xmlns:a16="http://schemas.microsoft.com/office/drawing/2014/main" val="2709546492"/>
                  </a:ext>
                </a:extLst>
              </a:tr>
              <a:tr h="0">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extLst>
                  <a:ext uri="{0D108BD9-81ED-4DB2-BD59-A6C34878D82A}">
                    <a16:rowId xmlns:a16="http://schemas.microsoft.com/office/drawing/2014/main" val="1005466110"/>
                  </a:ext>
                </a:extLst>
              </a:tr>
              <a:tr h="0">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4245889883"/>
                  </a:ext>
                </a:extLst>
              </a:tr>
              <a:tr h="0">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2588414852"/>
                  </a:ext>
                </a:extLst>
              </a:tr>
              <a:tr h="0">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502960254"/>
                  </a:ext>
                </a:extLst>
              </a:tr>
              <a:tr h="0">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extLst>
                  <a:ext uri="{0D108BD9-81ED-4DB2-BD59-A6C34878D82A}">
                    <a16:rowId xmlns:a16="http://schemas.microsoft.com/office/drawing/2014/main" val="235287722"/>
                  </a:ext>
                </a:extLst>
              </a:tr>
              <a:tr h="0">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extLst>
                  <a:ext uri="{0D108BD9-81ED-4DB2-BD59-A6C34878D82A}">
                    <a16:rowId xmlns:a16="http://schemas.microsoft.com/office/drawing/2014/main" val="3891862488"/>
                  </a:ext>
                </a:extLst>
              </a:tr>
              <a:tr h="0">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extLst>
                  <a:ext uri="{0D108BD9-81ED-4DB2-BD59-A6C34878D82A}">
                    <a16:rowId xmlns:a16="http://schemas.microsoft.com/office/drawing/2014/main" val="4056541806"/>
                  </a:ext>
                </a:extLst>
              </a:tr>
              <a:tr h="0">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2710634432"/>
                  </a:ext>
                </a:extLst>
              </a:tr>
              <a:tr h="0">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extLst>
                  <a:ext uri="{0D108BD9-81ED-4DB2-BD59-A6C34878D82A}">
                    <a16:rowId xmlns:a16="http://schemas.microsoft.com/office/drawing/2014/main" val="3933980616"/>
                  </a:ext>
                </a:extLst>
              </a:tr>
              <a:tr h="0">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solidFill>
                      <a:schemeClr val="accent1"/>
                    </a:solid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tc>
                  <a:txBody>
                    <a:bodyPr/>
                    <a:lstStyle/>
                    <a:p>
                      <a:pPr marL="0" indent="0" algn="ctr" defTabSz="685640" rtl="0" eaLnBrk="1" fontAlgn="auto" latinLnBrk="0" hangingPunct="1">
                        <a:spcBef>
                          <a:spcPts val="0"/>
                        </a:spcBef>
                        <a:spcAft>
                          <a:spcPts val="150"/>
                        </a:spcAft>
                        <a:buFont typeface="Arial" panose="020B0604020202020204" pitchFamily="34" charset="0"/>
                        <a:buNone/>
                        <a:defRPr/>
                      </a:pPr>
                      <a:endParaRPr lang="en-CA" sz="500" b="1" kern="1200" dirty="0">
                        <a:solidFill>
                          <a:srgbClr val="FFFFFF">
                            <a:lumMod val="85000"/>
                          </a:srgbClr>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27432" marB="27432" anchor="ctr">
                    <a:lnL w="3175" cap="flat" cmpd="sng" algn="ctr">
                      <a:solidFill>
                        <a:srgbClr val="767171">
                          <a:alpha val="50196"/>
                        </a:srgbClr>
                      </a:solidFill>
                      <a:prstDash val="solid"/>
                      <a:round/>
                      <a:headEnd type="none" w="med" len="med"/>
                      <a:tailEnd type="none" w="med" len="med"/>
                    </a:lnL>
                    <a:lnR w="3175" cap="flat" cmpd="sng" algn="ctr">
                      <a:solidFill>
                        <a:srgbClr val="767171">
                          <a:alpha val="50196"/>
                        </a:srgbClr>
                      </a:solidFill>
                      <a:prstDash val="solid"/>
                      <a:round/>
                      <a:headEnd type="none" w="med" len="med"/>
                      <a:tailEnd type="none" w="med" len="med"/>
                    </a:lnR>
                    <a:lnT w="3175" cap="flat" cmpd="sng" algn="ctr">
                      <a:solidFill>
                        <a:srgbClr val="767171">
                          <a:alpha val="50196"/>
                        </a:srgbClr>
                      </a:solidFill>
                      <a:prstDash val="solid"/>
                      <a:round/>
                      <a:headEnd type="none" w="med" len="med"/>
                      <a:tailEnd type="none" w="med" len="med"/>
                    </a:lnT>
                    <a:lnB w="3175" cap="flat" cmpd="sng" algn="ctr">
                      <a:solidFill>
                        <a:srgbClr val="767171">
                          <a:alpha val="50196"/>
                        </a:srgbClr>
                      </a:solidFill>
                      <a:prstDash val="solid"/>
                      <a:round/>
                      <a:headEnd type="none" w="med" len="med"/>
                      <a:tailEnd type="none" w="med" len="med"/>
                    </a:lnB>
                    <a:noFill/>
                  </a:tcPr>
                </a:tc>
                <a:extLst>
                  <a:ext uri="{0D108BD9-81ED-4DB2-BD59-A6C34878D82A}">
                    <a16:rowId xmlns:a16="http://schemas.microsoft.com/office/drawing/2014/main" val="1073366890"/>
                  </a:ext>
                </a:extLst>
              </a:tr>
            </a:tbl>
          </a:graphicData>
        </a:graphic>
      </p:graphicFrame>
      <p:sp>
        <p:nvSpPr>
          <p:cNvPr id="66" name="TextBox 65">
            <a:extLst>
              <a:ext uri="{FF2B5EF4-FFF2-40B4-BE49-F238E27FC236}">
                <a16:creationId xmlns:a16="http://schemas.microsoft.com/office/drawing/2014/main" id="{ECD0FD76-16EE-AFF4-02E4-FA082EB7EA7F}"/>
              </a:ext>
            </a:extLst>
          </p:cNvPr>
          <p:cNvSpPr txBox="1"/>
          <p:nvPr/>
        </p:nvSpPr>
        <p:spPr>
          <a:xfrm>
            <a:off x="5557846" y="3476479"/>
            <a:ext cx="1768475" cy="163512"/>
          </a:xfrm>
          <a:prstGeom prst="rect">
            <a:avLst/>
          </a:prstGeom>
        </p:spPr>
        <p:txBody>
          <a:bodyPr wrap="none" lIns="0" tIns="0" rIns="0" bIns="0" spcCol="360000"/>
          <a:lstStyle/>
          <a:p>
            <a:pPr defTabSz="415772" eaLnBrk="1" fontAlgn="auto" hangingPunct="1">
              <a:lnSpc>
                <a:spcPct val="110000"/>
              </a:lnSpc>
              <a:spcBef>
                <a:spcPts val="0"/>
              </a:spcBef>
              <a:spcAft>
                <a:spcPts val="0"/>
              </a:spcAft>
              <a:defRPr/>
            </a:pPr>
            <a:r>
              <a:rPr lang="en-US" sz="450" dirty="0">
                <a:solidFill>
                  <a:srgbClr val="FFFFFF">
                    <a:lumMod val="95000"/>
                  </a:srgbClr>
                </a:solidFill>
                <a:latin typeface="Montserrat Light" panose="00000400000000000000" pitchFamily="2" charset="0"/>
                <a:ea typeface="Roboto Condensed Light" panose="02000000000000000000" pitchFamily="2" charset="0"/>
              </a:rPr>
              <a:t>*IT stakeholder satisfaction data</a:t>
            </a:r>
            <a:endParaRPr lang="en-CA" sz="450" dirty="0">
              <a:solidFill>
                <a:srgbClr val="FFFFFF">
                  <a:lumMod val="95000"/>
                </a:srgbClr>
              </a:solidFill>
              <a:latin typeface="Montserrat Light" panose="00000400000000000000" pitchFamily="2" charset="0"/>
              <a:ea typeface="Roboto Condensed Light" panose="02000000000000000000" pitchFamily="2" charset="0"/>
            </a:endParaRPr>
          </a:p>
        </p:txBody>
      </p:sp>
    </p:spTree>
    <p:extLst>
      <p:ext uri="{BB962C8B-B14F-4D97-AF65-F5344CB8AC3E}">
        <p14:creationId xmlns:p14="http://schemas.microsoft.com/office/powerpoint/2010/main" val="450047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38232DC-A215-CBDB-2D72-37543EF8ADF5}"/>
              </a:ext>
            </a:extLst>
          </p:cNvPr>
          <p:cNvGraphicFramePr>
            <a:graphicFrameLocks noGrp="1"/>
          </p:cNvGraphicFramePr>
          <p:nvPr>
            <p:extLst>
              <p:ext uri="{D42A27DB-BD31-4B8C-83A1-F6EECF244321}">
                <p14:modId xmlns:p14="http://schemas.microsoft.com/office/powerpoint/2010/main" val="3934933608"/>
              </p:ext>
            </p:extLst>
          </p:nvPr>
        </p:nvGraphicFramePr>
        <p:xfrm>
          <a:off x="1390650" y="1436690"/>
          <a:ext cx="1917700" cy="5299150"/>
        </p:xfrm>
        <a:graphic>
          <a:graphicData uri="http://schemas.openxmlformats.org/drawingml/2006/table">
            <a:tbl>
              <a:tblPr firstRow="1" bandRow="1"/>
              <a:tblGrid>
                <a:gridCol w="1917700">
                  <a:extLst>
                    <a:ext uri="{9D8B030D-6E8A-4147-A177-3AD203B41FA5}">
                      <a16:colId xmlns:a16="http://schemas.microsoft.com/office/drawing/2014/main" val="20000"/>
                    </a:ext>
                  </a:extLst>
                </a:gridCol>
              </a:tblGrid>
              <a:tr h="252637">
                <a:tc>
                  <a:txBody>
                    <a:bodyPr/>
                    <a:lstStyle>
                      <a:lvl1pPr marL="0">
                        <a:defRPr b="1">
                          <a:solidFill>
                            <a:schemeClr val="lt1"/>
                          </a:solidFill>
                          <a:latin typeface="Calibri" panose="020F0502020204030204"/>
                        </a:defRPr>
                      </a:lvl1pPr>
                      <a:lvl2pPr marL="277246">
                        <a:defRPr b="1">
                          <a:solidFill>
                            <a:schemeClr val="lt1"/>
                          </a:solidFill>
                          <a:latin typeface="Calibri" panose="020F0502020204030204"/>
                        </a:defRPr>
                      </a:lvl2pPr>
                      <a:lvl3pPr marL="554492">
                        <a:defRPr b="1">
                          <a:solidFill>
                            <a:schemeClr val="lt1"/>
                          </a:solidFill>
                          <a:latin typeface="Calibri" panose="020F0502020204030204"/>
                        </a:defRPr>
                      </a:lvl3pPr>
                      <a:lvl4pPr marL="831738">
                        <a:defRPr b="1">
                          <a:solidFill>
                            <a:schemeClr val="lt1"/>
                          </a:solidFill>
                          <a:latin typeface="Calibri" panose="020F0502020204030204"/>
                        </a:defRPr>
                      </a:lvl4pPr>
                      <a:lvl5pPr marL="1108984">
                        <a:defRPr b="1">
                          <a:solidFill>
                            <a:schemeClr val="lt1"/>
                          </a:solidFill>
                          <a:latin typeface="Calibri" panose="020F0502020204030204"/>
                        </a:defRPr>
                      </a:lvl5pPr>
                      <a:lvl6pPr marL="1386230">
                        <a:defRPr b="1">
                          <a:solidFill>
                            <a:schemeClr val="lt1"/>
                          </a:solidFill>
                          <a:latin typeface="Calibri" panose="020F0502020204030204"/>
                        </a:defRPr>
                      </a:lvl6pPr>
                      <a:lvl7pPr marL="1663476">
                        <a:defRPr b="1">
                          <a:solidFill>
                            <a:schemeClr val="lt1"/>
                          </a:solidFill>
                          <a:latin typeface="Calibri" panose="020F0502020204030204"/>
                        </a:defRPr>
                      </a:lvl7pPr>
                      <a:lvl8pPr marL="1940723">
                        <a:defRPr b="1">
                          <a:solidFill>
                            <a:schemeClr val="lt1"/>
                          </a:solidFill>
                          <a:latin typeface="Calibri" panose="020F0502020204030204"/>
                        </a:defRPr>
                      </a:lvl8pPr>
                      <a:lvl9pPr marL="2217969">
                        <a:defRPr b="1">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lumMod val="95000"/>
                            </a:schemeClr>
                          </a:solidFill>
                          <a:latin typeface="Montserrat SemiBold" pitchFamily="2" charset="77"/>
                          <a:ea typeface="Noto Sans Light" panose="020B0402040504020204" pitchFamily="34" charset="0"/>
                          <a:cs typeface="Lato" panose="020F0502020204030203" pitchFamily="34" charset="0"/>
                        </a:rPr>
                        <a:t>Business  Goals</a:t>
                      </a:r>
                    </a:p>
                  </a:txBody>
                  <a:tcPr marL="68548" marR="68548" marT="34266" marB="34266"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494A4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8151">
                <a:tc>
                  <a:txBody>
                    <a:bodyPr/>
                    <a:lstStyle>
                      <a:lvl1pPr marL="0">
                        <a:defRPr>
                          <a:solidFill>
                            <a:schemeClr val="dk1"/>
                          </a:solidFill>
                          <a:latin typeface="Calibri" panose="020F0502020204030204"/>
                        </a:defRPr>
                      </a:lvl1pPr>
                      <a:lvl2pPr marL="277246">
                        <a:defRPr>
                          <a:solidFill>
                            <a:schemeClr val="dk1"/>
                          </a:solidFill>
                          <a:latin typeface="Calibri" panose="020F0502020204030204"/>
                        </a:defRPr>
                      </a:lvl2pPr>
                      <a:lvl3pPr marL="554492">
                        <a:defRPr>
                          <a:solidFill>
                            <a:schemeClr val="dk1"/>
                          </a:solidFill>
                          <a:latin typeface="Calibri" panose="020F0502020204030204"/>
                        </a:defRPr>
                      </a:lvl3pPr>
                      <a:lvl4pPr marL="831738">
                        <a:defRPr>
                          <a:solidFill>
                            <a:schemeClr val="dk1"/>
                          </a:solidFill>
                          <a:latin typeface="Calibri" panose="020F0502020204030204"/>
                        </a:defRPr>
                      </a:lvl4pPr>
                      <a:lvl5pPr marL="1108984">
                        <a:defRPr>
                          <a:solidFill>
                            <a:schemeClr val="dk1"/>
                          </a:solidFill>
                          <a:latin typeface="Calibri" panose="020F0502020204030204"/>
                        </a:defRPr>
                      </a:lvl5pPr>
                      <a:lvl6pPr marL="1386230">
                        <a:defRPr>
                          <a:solidFill>
                            <a:schemeClr val="dk1"/>
                          </a:solidFill>
                          <a:latin typeface="Calibri" panose="020F0502020204030204"/>
                        </a:defRPr>
                      </a:lvl6pPr>
                      <a:lvl7pPr marL="1663476">
                        <a:defRPr>
                          <a:solidFill>
                            <a:schemeClr val="dk1"/>
                          </a:solidFill>
                          <a:latin typeface="Calibri" panose="020F0502020204030204"/>
                        </a:defRPr>
                      </a:lvl7pPr>
                      <a:lvl8pPr marL="1940723">
                        <a:defRPr>
                          <a:solidFill>
                            <a:schemeClr val="dk1"/>
                          </a:solidFill>
                          <a:latin typeface="Calibri" panose="020F0502020204030204"/>
                        </a:defRPr>
                      </a:lvl8pPr>
                      <a:lvl9pPr marL="2217969">
                        <a:defRPr>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800" b="0" i="0" u="none" strike="noStrike" kern="1200" cap="none" spc="0" normalizeH="0" baseline="0" dirty="0">
                        <a:ln>
                          <a:noFill/>
                        </a:ln>
                        <a:solidFill>
                          <a:schemeClr val="bg1"/>
                        </a:solidFill>
                        <a:effectLst/>
                        <a:uLnTx/>
                        <a:uFillTx/>
                        <a:latin typeface="Montserrat" pitchFamily="2" charset="77"/>
                        <a:ea typeface="Roboto" panose="02000000000000000000" pitchFamily="2" charset="0"/>
                        <a:cs typeface="Mukta ExtraLight" panose="020B0000000000000000" pitchFamily="34" charset="77"/>
                      </a:endParaRPr>
                    </a:p>
                  </a:txBody>
                  <a:tcPr marL="68548" marR="68548" marT="34266" marB="342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494A4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710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Roboto" panose="02000000000000000000" pitchFamily="2" charset="0"/>
                          <a:ea typeface="Roboto" panose="02000000000000000000" pitchFamily="2" charset="0"/>
                        </a:rPr>
                        <a:t>Recruit and retain a welcoming, diverse and inclusive community of faculty, staff and students.</a:t>
                      </a:r>
                      <a:endParaRPr kumimoji="0" lang="en-US" sz="12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Poppins" pitchFamily="2" charset="77"/>
                      </a:endParaRPr>
                    </a:p>
                  </a:txBody>
                  <a:tcPr marL="68557" marR="68557" marT="34271" marB="34271" anchor="ctr">
                    <a:lnL w="38100" cap="flat" cmpd="sng" algn="ctr">
                      <a:solidFill>
                        <a:schemeClr val="accent6">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alpha val="50000"/>
                      </a:schemeClr>
                    </a:solidFill>
                  </a:tcPr>
                </a:tc>
                <a:extLst>
                  <a:ext uri="{0D108BD9-81ED-4DB2-BD59-A6C34878D82A}">
                    <a16:rowId xmlns:a16="http://schemas.microsoft.com/office/drawing/2014/main" val="10002"/>
                  </a:ext>
                </a:extLst>
              </a:tr>
              <a:tr h="947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Roboto" panose="02000000000000000000" pitchFamily="2" charset="0"/>
                          <a:ea typeface="Roboto" panose="02000000000000000000" pitchFamily="2" charset="0"/>
                        </a:rPr>
                        <a:t>Build a financially sustainable path for Earlham. </a:t>
                      </a:r>
                      <a:endParaRPr kumimoji="0" lang="en-US" sz="12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Poppins" pitchFamily="2" charset="77"/>
                      </a:endParaRPr>
                    </a:p>
                  </a:txBody>
                  <a:tcPr marL="68557" marR="68557" marT="34271" marB="34271" anchor="ctr">
                    <a:lnL w="381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accent5">
                        <a:alpha val="50000"/>
                      </a:schemeClr>
                    </a:solidFill>
                  </a:tcPr>
                </a:tc>
                <a:extLst>
                  <a:ext uri="{0D108BD9-81ED-4DB2-BD59-A6C34878D82A}">
                    <a16:rowId xmlns:a16="http://schemas.microsoft.com/office/drawing/2014/main" val="10003"/>
                  </a:ext>
                </a:extLst>
              </a:tr>
              <a:tr h="8411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Roboto" panose="02000000000000000000" pitchFamily="2" charset="0"/>
                          <a:ea typeface="Roboto" panose="02000000000000000000" pitchFamily="2" charset="0"/>
                        </a:rPr>
                        <a:t>Improve student success and experience (retention, graduation, preparation for next steps in life)</a:t>
                      </a:r>
                      <a:endParaRPr kumimoji="0" lang="en-US" sz="12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Poppins" pitchFamily="2" charset="77"/>
                      </a:endParaRPr>
                    </a:p>
                  </a:txBody>
                  <a:tcPr marL="68557" marR="68557" marT="34271" marB="34271" anchor="ctr">
                    <a:lnL w="381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alpha val="50000"/>
                      </a:schemeClr>
                    </a:solidFill>
                  </a:tcPr>
                </a:tc>
                <a:extLst>
                  <a:ext uri="{0D108BD9-81ED-4DB2-BD59-A6C34878D82A}">
                    <a16:rowId xmlns:a16="http://schemas.microsoft.com/office/drawing/2014/main" val="10004"/>
                  </a:ext>
                </a:extLst>
              </a:tr>
              <a:tr h="886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Roboto" panose="02000000000000000000" pitchFamily="2" charset="0"/>
                          <a:ea typeface="Roboto" panose="02000000000000000000" pitchFamily="2" charset="0"/>
                        </a:rPr>
                        <a:t>Establish strong and enduring relationships on- and off-campus.</a:t>
                      </a:r>
                      <a:endParaRPr kumimoji="0" lang="en-US" sz="12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Poppins" pitchFamily="2" charset="77"/>
                      </a:endParaRPr>
                    </a:p>
                  </a:txBody>
                  <a:tcPr marL="68557" marR="68557" marT="34271" marB="34271" anchor="ctr">
                    <a:lnL w="38100" cap="flat" cmpd="sng" algn="ctr">
                      <a:solidFill>
                        <a:srgbClr val="7030A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7030A0">
                        <a:alpha val="50000"/>
                      </a:srgbClr>
                    </a:solidFill>
                  </a:tcPr>
                </a:tc>
                <a:extLst>
                  <a:ext uri="{0D108BD9-81ED-4DB2-BD59-A6C34878D82A}">
                    <a16:rowId xmlns:a16="http://schemas.microsoft.com/office/drawing/2014/main" val="10005"/>
                  </a:ext>
                </a:extLst>
              </a:tr>
              <a:tr h="1197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Roboto" panose="02000000000000000000" pitchFamily="2" charset="0"/>
                          <a:ea typeface="Roboto" panose="02000000000000000000" pitchFamily="2" charset="0"/>
                        </a:rPr>
                        <a:t>Create a culture of continuous improvement and assessment.</a:t>
                      </a:r>
                      <a:endParaRPr kumimoji="0" lang="en-US" sz="12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Poppins" pitchFamily="2" charset="77"/>
                      </a:endParaRPr>
                    </a:p>
                  </a:txBody>
                  <a:tcPr marL="68557" marR="68557" marT="34271" marB="34271" anchor="ctr">
                    <a:lnL w="3810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50000"/>
                      </a:schemeClr>
                    </a:solidFill>
                  </a:tcPr>
                </a:tc>
                <a:extLst>
                  <a:ext uri="{0D108BD9-81ED-4DB2-BD59-A6C34878D82A}">
                    <a16:rowId xmlns:a16="http://schemas.microsoft.com/office/drawing/2014/main" val="10006"/>
                  </a:ext>
                </a:extLst>
              </a:tr>
            </a:tbl>
          </a:graphicData>
        </a:graphic>
      </p:graphicFrame>
      <p:graphicFrame>
        <p:nvGraphicFramePr>
          <p:cNvPr id="4" name="Table 3">
            <a:extLst>
              <a:ext uri="{FF2B5EF4-FFF2-40B4-BE49-F238E27FC236}">
                <a16:creationId xmlns:a16="http://schemas.microsoft.com/office/drawing/2014/main" id="{C5EBC84B-829B-B77C-FBB7-3E69B66ED1F6}"/>
              </a:ext>
            </a:extLst>
          </p:cNvPr>
          <p:cNvGraphicFramePr>
            <a:graphicFrameLocks noGrp="1"/>
          </p:cNvGraphicFramePr>
          <p:nvPr>
            <p:extLst>
              <p:ext uri="{D42A27DB-BD31-4B8C-83A1-F6EECF244321}">
                <p14:modId xmlns:p14="http://schemas.microsoft.com/office/powerpoint/2010/main" val="1289665800"/>
              </p:ext>
            </p:extLst>
          </p:nvPr>
        </p:nvGraphicFramePr>
        <p:xfrm>
          <a:off x="3628581" y="1472848"/>
          <a:ext cx="4856163" cy="5284974"/>
        </p:xfrm>
        <a:graphic>
          <a:graphicData uri="http://schemas.openxmlformats.org/drawingml/2006/table">
            <a:tbl>
              <a:tblPr firstRow="1" bandRow="1"/>
              <a:tblGrid>
                <a:gridCol w="4856163">
                  <a:extLst>
                    <a:ext uri="{9D8B030D-6E8A-4147-A177-3AD203B41FA5}">
                      <a16:colId xmlns:a16="http://schemas.microsoft.com/office/drawing/2014/main" val="20000"/>
                    </a:ext>
                  </a:extLst>
                </a:gridCol>
              </a:tblGrid>
              <a:tr h="239777">
                <a:tc>
                  <a:txBody>
                    <a:bodyPr/>
                    <a:lstStyle>
                      <a:lvl1pPr marL="0">
                        <a:defRPr b="1">
                          <a:solidFill>
                            <a:schemeClr val="lt1"/>
                          </a:solidFill>
                          <a:latin typeface="Calibri" panose="020F0502020204030204"/>
                        </a:defRPr>
                      </a:lvl1pPr>
                      <a:lvl2pPr marL="277246">
                        <a:defRPr b="1">
                          <a:solidFill>
                            <a:schemeClr val="lt1"/>
                          </a:solidFill>
                          <a:latin typeface="Calibri" panose="020F0502020204030204"/>
                        </a:defRPr>
                      </a:lvl2pPr>
                      <a:lvl3pPr marL="554492">
                        <a:defRPr b="1">
                          <a:solidFill>
                            <a:schemeClr val="lt1"/>
                          </a:solidFill>
                          <a:latin typeface="Calibri" panose="020F0502020204030204"/>
                        </a:defRPr>
                      </a:lvl3pPr>
                      <a:lvl4pPr marL="831738">
                        <a:defRPr b="1">
                          <a:solidFill>
                            <a:schemeClr val="lt1"/>
                          </a:solidFill>
                          <a:latin typeface="Calibri" panose="020F0502020204030204"/>
                        </a:defRPr>
                      </a:lvl4pPr>
                      <a:lvl5pPr marL="1108984">
                        <a:defRPr b="1">
                          <a:solidFill>
                            <a:schemeClr val="lt1"/>
                          </a:solidFill>
                          <a:latin typeface="Calibri" panose="020F0502020204030204"/>
                        </a:defRPr>
                      </a:lvl5pPr>
                      <a:lvl6pPr marL="1386230">
                        <a:defRPr b="1">
                          <a:solidFill>
                            <a:schemeClr val="lt1"/>
                          </a:solidFill>
                          <a:latin typeface="Calibri" panose="020F0502020204030204"/>
                        </a:defRPr>
                      </a:lvl6pPr>
                      <a:lvl7pPr marL="1663476">
                        <a:defRPr b="1">
                          <a:solidFill>
                            <a:schemeClr val="lt1"/>
                          </a:solidFill>
                          <a:latin typeface="Calibri" panose="020F0502020204030204"/>
                        </a:defRPr>
                      </a:lvl7pPr>
                      <a:lvl8pPr marL="1940723">
                        <a:defRPr b="1">
                          <a:solidFill>
                            <a:schemeClr val="lt1"/>
                          </a:solidFill>
                          <a:latin typeface="Calibri" panose="020F0502020204030204"/>
                        </a:defRPr>
                      </a:lvl8pPr>
                      <a:lvl9pPr marL="2217969">
                        <a:defRPr b="1">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bg1">
                              <a:lumMod val="95000"/>
                            </a:schemeClr>
                          </a:solidFill>
                          <a:latin typeface="Montserrat SemiBold" pitchFamily="2" charset="77"/>
                          <a:ea typeface="Roboto" panose="02000000000000000000" pitchFamily="2" charset="0"/>
                          <a:cs typeface="Arial" panose="020B0604020202020204" pitchFamily="34" charset="0"/>
                        </a:rPr>
                        <a:t>Selected IT Initiatives</a:t>
                      </a:r>
                    </a:p>
                  </a:txBody>
                  <a:tcPr marL="68534" marR="68534" marT="34289" marB="34289"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38100" cap="flat" cmpd="sng" algn="ctr">
                      <a:solidFill>
                        <a:srgbClr val="494A4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2585">
                <a:tc>
                  <a:txBody>
                    <a:bodyPr/>
                    <a:lstStyle>
                      <a:lvl1pPr marL="0">
                        <a:defRPr>
                          <a:solidFill>
                            <a:schemeClr val="dk1"/>
                          </a:solidFill>
                          <a:latin typeface="Calibri" panose="020F0502020204030204"/>
                        </a:defRPr>
                      </a:lvl1pPr>
                      <a:lvl2pPr marL="277246">
                        <a:defRPr>
                          <a:solidFill>
                            <a:schemeClr val="dk1"/>
                          </a:solidFill>
                          <a:latin typeface="Calibri" panose="020F0502020204030204"/>
                        </a:defRPr>
                      </a:lvl2pPr>
                      <a:lvl3pPr marL="554492">
                        <a:defRPr>
                          <a:solidFill>
                            <a:schemeClr val="dk1"/>
                          </a:solidFill>
                          <a:latin typeface="Calibri" panose="020F0502020204030204"/>
                        </a:defRPr>
                      </a:lvl3pPr>
                      <a:lvl4pPr marL="831738">
                        <a:defRPr>
                          <a:solidFill>
                            <a:schemeClr val="dk1"/>
                          </a:solidFill>
                          <a:latin typeface="Calibri" panose="020F0502020204030204"/>
                        </a:defRPr>
                      </a:lvl4pPr>
                      <a:lvl5pPr marL="1108984">
                        <a:defRPr>
                          <a:solidFill>
                            <a:schemeClr val="dk1"/>
                          </a:solidFill>
                          <a:latin typeface="Calibri" panose="020F0502020204030204"/>
                        </a:defRPr>
                      </a:lvl5pPr>
                      <a:lvl6pPr marL="1386230">
                        <a:defRPr>
                          <a:solidFill>
                            <a:schemeClr val="dk1"/>
                          </a:solidFill>
                          <a:latin typeface="Calibri" panose="020F0502020204030204"/>
                        </a:defRPr>
                      </a:lvl6pPr>
                      <a:lvl7pPr marL="1663476">
                        <a:defRPr>
                          <a:solidFill>
                            <a:schemeClr val="dk1"/>
                          </a:solidFill>
                          <a:latin typeface="Calibri" panose="020F0502020204030204"/>
                        </a:defRPr>
                      </a:lvl7pPr>
                      <a:lvl8pPr marL="1940723">
                        <a:defRPr>
                          <a:solidFill>
                            <a:schemeClr val="dk1"/>
                          </a:solidFill>
                          <a:latin typeface="Calibri" panose="020F0502020204030204"/>
                        </a:defRPr>
                      </a:lvl8pPr>
                      <a:lvl9pPr marL="2217969">
                        <a:defRPr>
                          <a:solidFill>
                            <a:schemeClr val="dk1"/>
                          </a:solidFill>
                          <a:latin typeface="Calibri" panose="020F0502020204030204"/>
                        </a:defRPr>
                      </a:lvl9pPr>
                    </a:lstStyle>
                    <a:p>
                      <a:endParaRPr lang="en-CA" sz="600" b="0" dirty="0">
                        <a:solidFill>
                          <a:schemeClr val="bg1"/>
                        </a:solidFill>
                        <a:latin typeface="Roboto" panose="02000000000000000000" pitchFamily="2" charset="0"/>
                        <a:ea typeface="Roboto" panose="02000000000000000000" pitchFamily="2" charset="0"/>
                        <a:cs typeface="Arial" panose="020B0604020202020204" pitchFamily="34" charset="0"/>
                      </a:endParaRPr>
                    </a:p>
                  </a:txBody>
                  <a:tcPr marL="68534" marR="68534" marT="34289" marB="34289"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38100" cap="flat" cmpd="sng" algn="ctr">
                      <a:solidFill>
                        <a:srgbClr val="494A4A"/>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55430">
                <a:tc>
                  <a:txBody>
                    <a:bodyPr/>
                    <a:lstStyle/>
                    <a:p>
                      <a:r>
                        <a:rPr lang="en-CA" sz="1000" kern="1200" dirty="0">
                          <a:solidFill>
                            <a:schemeClr val="bg1"/>
                          </a:solidFill>
                          <a:effectLst/>
                          <a:latin typeface="+mn-lt"/>
                          <a:ea typeface="+mn-ea"/>
                          <a:cs typeface="+mn-cs"/>
                        </a:rPr>
                        <a:t>Build an IT staff development plan</a:t>
                      </a:r>
                    </a:p>
                    <a:p>
                      <a:r>
                        <a:rPr lang="en-CA" sz="1000" kern="1200" dirty="0">
                          <a:solidFill>
                            <a:schemeClr val="bg1"/>
                          </a:solidFill>
                          <a:effectLst/>
                          <a:latin typeface="+mn-lt"/>
                          <a:ea typeface="+mn-ea"/>
                          <a:cs typeface="+mn-cs"/>
                        </a:rPr>
                        <a:t>Implement Microsoft software ecosystem</a:t>
                      </a:r>
                    </a:p>
                    <a:p>
                      <a:r>
                        <a:rPr lang="en-CA" sz="1000" kern="1200" dirty="0">
                          <a:solidFill>
                            <a:schemeClr val="bg1"/>
                          </a:solidFill>
                          <a:effectLst/>
                          <a:latin typeface="+mn-lt"/>
                          <a:ea typeface="+mn-ea"/>
                          <a:cs typeface="+mn-cs"/>
                        </a:rPr>
                        <a:t>Optimize IT staffing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kern="1200" dirty="0">
                          <a:solidFill>
                            <a:schemeClr val="bg1"/>
                          </a:solidFill>
                          <a:effectLst/>
                          <a:latin typeface="+mn-lt"/>
                          <a:ea typeface="+mn-ea"/>
                          <a:cs typeface="+mn-cs"/>
                        </a:rPr>
                        <a:t>Right-size and update student computers (labs and shared devices)</a:t>
                      </a:r>
                    </a:p>
                    <a:p>
                      <a:r>
                        <a:rPr lang="en-CA" sz="1000" kern="1200" dirty="0">
                          <a:solidFill>
                            <a:schemeClr val="bg1"/>
                          </a:solidFill>
                          <a:effectLst/>
                          <a:latin typeface="+mn-lt"/>
                          <a:ea typeface="+mn-ea"/>
                          <a:cs typeface="+mn-cs"/>
                        </a:rPr>
                        <a:t>Optimize Slate</a:t>
                      </a:r>
                    </a:p>
                    <a:p>
                      <a:r>
                        <a:rPr lang="en-CA" sz="1000" kern="1200" dirty="0">
                          <a:solidFill>
                            <a:schemeClr val="bg1"/>
                          </a:solidFill>
                          <a:effectLst/>
                          <a:latin typeface="+mn-lt"/>
                          <a:ea typeface="+mn-ea"/>
                          <a:cs typeface="+mn-cs"/>
                        </a:rPr>
                        <a:t>Develop and implement user training program</a:t>
                      </a:r>
                    </a:p>
                  </a:txBody>
                  <a:tcPr marL="68543" marR="68543" marT="34294" marB="34294">
                    <a:lnL w="38100" cap="flat" cmpd="sng" algn="ctr">
                      <a:solidFill>
                        <a:srgbClr val="00B050"/>
                      </a:solidFill>
                      <a:prstDash val="solid"/>
                      <a:round/>
                      <a:headEnd type="none" w="med" len="med"/>
                      <a:tailEnd type="none" w="med" len="med"/>
                    </a:lnL>
                    <a:lnR w="12700" cap="flat" cmpd="sng" algn="ctr">
                      <a:noFill/>
                      <a:prstDash val="sysDot"/>
                      <a:round/>
                      <a:headEnd type="none" w="med" len="med"/>
                      <a:tailEnd type="none" w="med" len="med"/>
                    </a:lnR>
                    <a:lnT w="3175" cap="flat" cmpd="sng" algn="ctr">
                      <a:no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alpha val="50000"/>
                      </a:schemeClr>
                    </a:solidFill>
                  </a:tcPr>
                </a:tc>
                <a:extLst>
                  <a:ext uri="{0D108BD9-81ED-4DB2-BD59-A6C34878D82A}">
                    <a16:rowId xmlns:a16="http://schemas.microsoft.com/office/drawing/2014/main" val="10002"/>
                  </a:ext>
                </a:extLst>
              </a:tr>
              <a:tr h="989322">
                <a:tc>
                  <a:txBody>
                    <a:bodyPr/>
                    <a:lstStyle/>
                    <a:p>
                      <a:r>
                        <a:rPr lang="en-CA" sz="1000" kern="1200" dirty="0">
                          <a:solidFill>
                            <a:schemeClr val="bg1"/>
                          </a:solidFill>
                          <a:effectLst/>
                          <a:latin typeface="+mn-lt"/>
                          <a:ea typeface="+mn-ea"/>
                          <a:cs typeface="+mn-cs"/>
                        </a:rPr>
                        <a:t>Develop and implement IT asset management strategy</a:t>
                      </a:r>
                    </a:p>
                    <a:p>
                      <a:r>
                        <a:rPr lang="en-CA" sz="1000" kern="1200" dirty="0">
                          <a:solidFill>
                            <a:schemeClr val="bg1"/>
                          </a:solidFill>
                          <a:effectLst/>
                          <a:latin typeface="+mn-lt"/>
                          <a:ea typeface="+mn-ea"/>
                          <a:cs typeface="+mn-cs"/>
                        </a:rPr>
                        <a:t>Create a right-sized disaster recovery plan</a:t>
                      </a:r>
                    </a:p>
                    <a:p>
                      <a:r>
                        <a:rPr lang="en-CA" sz="1000" kern="1200" dirty="0">
                          <a:solidFill>
                            <a:schemeClr val="bg1"/>
                          </a:solidFill>
                          <a:effectLst/>
                          <a:latin typeface="+mn-lt"/>
                          <a:ea typeface="+mn-ea"/>
                          <a:cs typeface="+mn-cs"/>
                        </a:rPr>
                        <a:t>Build an information security strategy</a:t>
                      </a:r>
                    </a:p>
                    <a:p>
                      <a:r>
                        <a:rPr lang="en-CA" sz="1000" kern="1200" dirty="0">
                          <a:solidFill>
                            <a:schemeClr val="bg1"/>
                          </a:solidFill>
                          <a:effectLst/>
                          <a:latin typeface="+mn-lt"/>
                          <a:ea typeface="+mn-ea"/>
                          <a:cs typeface="+mn-cs"/>
                        </a:rPr>
                        <a:t>Update and improve role-based permissions and access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kern="1200" dirty="0">
                          <a:solidFill>
                            <a:schemeClr val="bg1"/>
                          </a:solidFill>
                          <a:effectLst/>
                          <a:latin typeface="+mn-lt"/>
                          <a:ea typeface="+mn-ea"/>
                          <a:cs typeface="+mn-cs"/>
                        </a:rPr>
                        <a:t>Right-size and refresh printer fleet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0" kern="1200" dirty="0">
                          <a:solidFill>
                            <a:schemeClr val="bg1"/>
                          </a:solidFill>
                          <a:effectLst/>
                          <a:latin typeface="+mn-lt"/>
                          <a:ea typeface="+mn-ea"/>
                          <a:cs typeface="+mn-cs"/>
                        </a:rPr>
                        <a:t>Improve IT spending and budgeting</a:t>
                      </a:r>
                    </a:p>
                  </a:txBody>
                  <a:tcPr marL="68543" marR="68543" marT="34294" marB="34294">
                    <a:lnL w="38100" cap="flat" cmpd="sng" algn="ctr">
                      <a:solidFill>
                        <a:srgbClr val="00B0F0"/>
                      </a:solidFill>
                      <a:prstDash val="solid"/>
                      <a:round/>
                      <a:headEnd type="none" w="med" len="med"/>
                      <a:tailEnd type="none" w="med" len="med"/>
                    </a:lnL>
                    <a:lnR w="12700" cap="flat" cmpd="sng" algn="ctr">
                      <a:noFill/>
                      <a:prstDash val="sysDot"/>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accent5">
                        <a:alpha val="50000"/>
                      </a:schemeClr>
                    </a:solidFill>
                  </a:tcPr>
                </a:tc>
                <a:extLst>
                  <a:ext uri="{0D108BD9-81ED-4DB2-BD59-A6C34878D82A}">
                    <a16:rowId xmlns:a16="http://schemas.microsoft.com/office/drawing/2014/main" val="10003"/>
                  </a:ext>
                </a:extLst>
              </a:tr>
              <a:tr h="8391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kern="1200" dirty="0">
                          <a:solidFill>
                            <a:schemeClr val="bg1"/>
                          </a:solidFill>
                          <a:effectLst/>
                          <a:latin typeface="+mn-lt"/>
                          <a:ea typeface="+mn-ea"/>
                          <a:cs typeface="+mn-cs"/>
                        </a:rPr>
                        <a:t>Select and implement new residential management software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kern="1200" dirty="0">
                          <a:solidFill>
                            <a:schemeClr val="bg1"/>
                          </a:solidFill>
                          <a:effectLst/>
                          <a:latin typeface="+mn-lt"/>
                          <a:ea typeface="+mn-ea"/>
                          <a:cs typeface="+mn-cs"/>
                        </a:rPr>
                        <a:t>Develop a classroom technology plan</a:t>
                      </a:r>
                    </a:p>
                    <a:p>
                      <a:pPr marL="0" indent="0" algn="l" defTabSz="914400" rtl="0" eaLnBrk="1" latinLnBrk="0" hangingPunct="1"/>
                      <a:r>
                        <a:rPr lang="en-CA" sz="1000" kern="1200" dirty="0">
                          <a:solidFill>
                            <a:schemeClr val="bg1"/>
                          </a:solidFill>
                          <a:effectLst/>
                          <a:latin typeface="+mn-lt"/>
                          <a:ea typeface="+mn-ea"/>
                          <a:cs typeface="+mn-cs"/>
                        </a:rPr>
                        <a:t>Design and implement ITS student worker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kern="1200" dirty="0">
                          <a:solidFill>
                            <a:schemeClr val="bg1"/>
                          </a:solidFill>
                          <a:effectLst/>
                          <a:latin typeface="+mn-lt"/>
                          <a:ea typeface="+mn-ea"/>
                          <a:cs typeface="+mn-cs"/>
                        </a:rPr>
                        <a:t>Evaluate and improve Presence and Handshake</a:t>
                      </a:r>
                    </a:p>
                    <a:p>
                      <a:pPr marL="0" indent="0" algn="l" defTabSz="914400" rtl="0" eaLnBrk="1" latinLnBrk="0" hangingPunct="1"/>
                      <a:r>
                        <a:rPr lang="en-CA" sz="1000" kern="1200" dirty="0">
                          <a:solidFill>
                            <a:schemeClr val="bg1"/>
                          </a:solidFill>
                          <a:effectLst/>
                          <a:latin typeface="+mn-lt"/>
                          <a:ea typeface="+mn-ea"/>
                          <a:cs typeface="+mn-cs"/>
                        </a:rPr>
                        <a:t>Improve campus-wide digital signage</a:t>
                      </a:r>
                      <a:endParaRPr lang="en-US" sz="1000" kern="1200" dirty="0">
                        <a:solidFill>
                          <a:schemeClr val="bg1"/>
                        </a:solidFill>
                        <a:effectLst/>
                        <a:latin typeface="+mn-lt"/>
                        <a:ea typeface="+mn-ea"/>
                        <a:cs typeface="+mn-cs"/>
                      </a:endParaRPr>
                    </a:p>
                  </a:txBody>
                  <a:tcPr marL="64008" marR="64008" marT="36576" marB="36576">
                    <a:lnL w="38100" cap="flat" cmpd="sng" algn="ctr">
                      <a:solidFill>
                        <a:srgbClr val="0070C0"/>
                      </a:solidFill>
                      <a:prstDash val="solid"/>
                      <a:round/>
                      <a:headEnd type="none" w="med" len="med"/>
                      <a:tailEnd type="none" w="med" len="med"/>
                    </a:lnL>
                    <a:lnR w="12700" cap="flat" cmpd="sng" algn="ctr">
                      <a:noFill/>
                      <a:prstDash val="sysDot"/>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alpha val="50000"/>
                      </a:schemeClr>
                    </a:solidFill>
                  </a:tcPr>
                </a:tc>
                <a:extLst>
                  <a:ext uri="{0D108BD9-81ED-4DB2-BD59-A6C34878D82A}">
                    <a16:rowId xmlns:a16="http://schemas.microsoft.com/office/drawing/2014/main" val="10004"/>
                  </a:ext>
                </a:extLst>
              </a:tr>
              <a:tr h="83747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000" kern="1200" dirty="0">
                          <a:solidFill>
                            <a:schemeClr val="bg1"/>
                          </a:solidFill>
                          <a:effectLst/>
                          <a:latin typeface="+mn-lt"/>
                          <a:ea typeface="+mn-ea"/>
                          <a:cs typeface="+mn-cs"/>
                        </a:rPr>
                        <a:t>Develop and implement IT strategy</a:t>
                      </a:r>
                    </a:p>
                    <a:p>
                      <a:pPr marL="0" marR="0" lvl="0" indent="0" algn="l" defTabSz="914400" rtl="0" eaLnBrk="1" fontAlgn="b" latinLnBrk="0" hangingPunct="1">
                        <a:lnSpc>
                          <a:spcPct val="100000"/>
                        </a:lnSpc>
                        <a:spcBef>
                          <a:spcPts val="0"/>
                        </a:spcBef>
                        <a:spcAft>
                          <a:spcPts val="0"/>
                        </a:spcAft>
                        <a:buClrTx/>
                        <a:buSzTx/>
                        <a:buFontTx/>
                        <a:buNone/>
                        <a:tabLst/>
                        <a:defRPr/>
                      </a:pPr>
                      <a:r>
                        <a:rPr lang="en-CA" sz="1000" kern="1200" dirty="0">
                          <a:solidFill>
                            <a:schemeClr val="bg1"/>
                          </a:solidFill>
                          <a:effectLst/>
                          <a:latin typeface="+mn-lt"/>
                          <a:ea typeface="+mn-ea"/>
                          <a:cs typeface="+mn-cs"/>
                        </a:rPr>
                        <a:t>Review and update service desk processes</a:t>
                      </a:r>
                    </a:p>
                    <a:p>
                      <a:pPr marL="0" marR="0" lvl="0" indent="0" algn="l" defTabSz="914400" rtl="0" eaLnBrk="1" fontAlgn="b" latinLnBrk="0" hangingPunct="1">
                        <a:lnSpc>
                          <a:spcPct val="100000"/>
                        </a:lnSpc>
                        <a:spcBef>
                          <a:spcPts val="0"/>
                        </a:spcBef>
                        <a:spcAft>
                          <a:spcPts val="0"/>
                        </a:spcAft>
                        <a:buClrTx/>
                        <a:buSzTx/>
                        <a:buFontTx/>
                        <a:buNone/>
                        <a:tabLst/>
                        <a:defRPr/>
                      </a:pPr>
                      <a:r>
                        <a:rPr lang="en-CA" sz="1000" kern="1200" dirty="0">
                          <a:solidFill>
                            <a:schemeClr val="bg1"/>
                          </a:solidFill>
                          <a:effectLst/>
                          <a:latin typeface="+mn-lt"/>
                          <a:ea typeface="+mn-ea"/>
                          <a:cs typeface="+mn-cs"/>
                        </a:rPr>
                        <a:t>Improve requirements gathering</a:t>
                      </a:r>
                    </a:p>
                    <a:p>
                      <a:pPr marL="0" marR="0" lvl="0" indent="0" algn="l" defTabSz="914400" rtl="0" eaLnBrk="1" fontAlgn="b" latinLnBrk="0" hangingPunct="1">
                        <a:lnSpc>
                          <a:spcPct val="100000"/>
                        </a:lnSpc>
                        <a:spcBef>
                          <a:spcPts val="0"/>
                        </a:spcBef>
                        <a:spcAft>
                          <a:spcPts val="0"/>
                        </a:spcAft>
                        <a:buClrTx/>
                        <a:buSzTx/>
                        <a:buFontTx/>
                        <a:buNone/>
                        <a:tabLst/>
                        <a:defRPr/>
                      </a:pPr>
                      <a:r>
                        <a:rPr lang="en-CA" sz="1000" kern="1200" dirty="0">
                          <a:solidFill>
                            <a:schemeClr val="bg1"/>
                          </a:solidFill>
                          <a:effectLst/>
                          <a:latin typeface="+mn-lt"/>
                          <a:ea typeface="+mn-ea"/>
                          <a:cs typeface="+mn-cs"/>
                        </a:rPr>
                        <a:t>Select and Implement new advancement software</a:t>
                      </a:r>
                    </a:p>
                    <a:p>
                      <a:pPr marL="0" marR="0" lvl="0" indent="0" algn="l" defTabSz="914400" rtl="0" eaLnBrk="1" fontAlgn="b" latinLnBrk="0" hangingPunct="1">
                        <a:lnSpc>
                          <a:spcPct val="100000"/>
                        </a:lnSpc>
                        <a:spcBef>
                          <a:spcPts val="0"/>
                        </a:spcBef>
                        <a:spcAft>
                          <a:spcPts val="0"/>
                        </a:spcAft>
                        <a:buClrTx/>
                        <a:buSzTx/>
                        <a:buFontTx/>
                        <a:buNone/>
                        <a:tabLst/>
                        <a:defRPr/>
                      </a:pPr>
                      <a:r>
                        <a:rPr lang="en-CA" sz="1000" kern="1200" dirty="0">
                          <a:solidFill>
                            <a:schemeClr val="bg1"/>
                          </a:solidFill>
                          <a:effectLst/>
                          <a:latin typeface="+mn-lt"/>
                          <a:ea typeface="+mn-ea"/>
                          <a:cs typeface="+mn-cs"/>
                        </a:rPr>
                        <a:t>Develop and implement ITS communications plan</a:t>
                      </a:r>
                    </a:p>
                  </a:txBody>
                  <a:tcPr marL="64008" marR="64008" marT="36576" marB="36576">
                    <a:lnL w="38100" cap="flat" cmpd="sng" algn="ctr">
                      <a:solidFill>
                        <a:srgbClr val="7030A0"/>
                      </a:solidFill>
                      <a:prstDash val="solid"/>
                      <a:round/>
                      <a:headEnd type="none" w="med" len="med"/>
                      <a:tailEnd type="none" w="med" len="med"/>
                    </a:lnL>
                    <a:lnR w="12700" cap="flat" cmpd="sng" algn="ctr">
                      <a:noFill/>
                      <a:prstDash val="sysDot"/>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7030A0">
                        <a:alpha val="50000"/>
                      </a:srgbClr>
                    </a:solidFill>
                  </a:tcPr>
                </a:tc>
                <a:extLst>
                  <a:ext uri="{0D108BD9-81ED-4DB2-BD59-A6C34878D82A}">
                    <a16:rowId xmlns:a16="http://schemas.microsoft.com/office/drawing/2014/main" val="10005"/>
                  </a:ext>
                </a:extLst>
              </a:tr>
              <a:tr h="122454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000" kern="1200" dirty="0">
                          <a:solidFill>
                            <a:schemeClr val="bg1"/>
                          </a:solidFill>
                          <a:effectLst/>
                          <a:latin typeface="+mn-lt"/>
                          <a:ea typeface="+mn-ea"/>
                          <a:cs typeface="+mn-cs"/>
                        </a:rPr>
                        <a:t>Establish IT governance</a:t>
                      </a:r>
                    </a:p>
                    <a:p>
                      <a:pPr marL="0" marR="0" lvl="0" indent="0" algn="l" defTabSz="914400" rtl="0" eaLnBrk="1" fontAlgn="b" latinLnBrk="0" hangingPunct="1">
                        <a:lnSpc>
                          <a:spcPct val="100000"/>
                        </a:lnSpc>
                        <a:spcBef>
                          <a:spcPts val="0"/>
                        </a:spcBef>
                        <a:spcAft>
                          <a:spcPts val="0"/>
                        </a:spcAft>
                        <a:buClrTx/>
                        <a:buSzTx/>
                        <a:buFontTx/>
                        <a:buNone/>
                        <a:tabLst/>
                        <a:defRPr/>
                      </a:pPr>
                      <a:r>
                        <a:rPr lang="en-CA" sz="1000" kern="1200" dirty="0">
                          <a:solidFill>
                            <a:schemeClr val="bg1"/>
                          </a:solidFill>
                          <a:effectLst/>
                          <a:latin typeface="+mn-lt"/>
                          <a:ea typeface="+mn-ea"/>
                          <a:cs typeface="+mn-cs"/>
                        </a:rPr>
                        <a:t>Assess and improve Banner environment</a:t>
                      </a:r>
                    </a:p>
                    <a:p>
                      <a:pPr marL="0" marR="0" lvl="0" indent="0" algn="l" defTabSz="914400" rtl="0" eaLnBrk="1" fontAlgn="b" latinLnBrk="0" hangingPunct="1">
                        <a:lnSpc>
                          <a:spcPct val="100000"/>
                        </a:lnSpc>
                        <a:spcBef>
                          <a:spcPts val="0"/>
                        </a:spcBef>
                        <a:spcAft>
                          <a:spcPts val="0"/>
                        </a:spcAft>
                        <a:buClrTx/>
                        <a:buSzTx/>
                        <a:buFontTx/>
                        <a:buNone/>
                        <a:tabLst/>
                        <a:defRPr/>
                      </a:pPr>
                      <a:r>
                        <a:rPr lang="en-CA" sz="1000" kern="1200" dirty="0">
                          <a:solidFill>
                            <a:schemeClr val="bg1"/>
                          </a:solidFill>
                          <a:effectLst/>
                          <a:latin typeface="+mn-lt"/>
                          <a:ea typeface="+mn-ea"/>
                          <a:cs typeface="+mn-cs"/>
                        </a:rPr>
                        <a:t>Determine and implement long-term Banner strategy</a:t>
                      </a:r>
                    </a:p>
                    <a:p>
                      <a:pPr marL="0" marR="0" lvl="0" indent="0" algn="l" defTabSz="914400" rtl="0" eaLnBrk="1" fontAlgn="b" latinLnBrk="0" hangingPunct="1">
                        <a:lnSpc>
                          <a:spcPct val="100000"/>
                        </a:lnSpc>
                        <a:spcBef>
                          <a:spcPts val="0"/>
                        </a:spcBef>
                        <a:spcAft>
                          <a:spcPts val="0"/>
                        </a:spcAft>
                        <a:buClrTx/>
                        <a:buSzTx/>
                        <a:buFontTx/>
                        <a:buNone/>
                        <a:tabLst/>
                        <a:defRPr/>
                      </a:pPr>
                      <a:r>
                        <a:rPr lang="en-CA" sz="1000" kern="1200" dirty="0">
                          <a:solidFill>
                            <a:schemeClr val="bg1"/>
                          </a:solidFill>
                          <a:effectLst/>
                          <a:latin typeface="+mn-lt"/>
                          <a:ea typeface="+mn-ea"/>
                          <a:cs typeface="+mn-cs"/>
                        </a:rPr>
                        <a:t>Build a comprehensive data strategy</a:t>
                      </a:r>
                    </a:p>
                    <a:p>
                      <a:pPr marL="0" marR="0" lvl="0" indent="0" algn="l" defTabSz="914400" rtl="0" eaLnBrk="1" fontAlgn="b" latinLnBrk="0" hangingPunct="1">
                        <a:lnSpc>
                          <a:spcPct val="100000"/>
                        </a:lnSpc>
                        <a:spcBef>
                          <a:spcPts val="0"/>
                        </a:spcBef>
                        <a:spcAft>
                          <a:spcPts val="0"/>
                        </a:spcAft>
                        <a:buClrTx/>
                        <a:buSzTx/>
                        <a:buFontTx/>
                        <a:buNone/>
                        <a:tabLst/>
                        <a:defRPr/>
                      </a:pPr>
                      <a:r>
                        <a:rPr lang="en-CA" sz="1000" kern="1200" dirty="0">
                          <a:solidFill>
                            <a:schemeClr val="bg1"/>
                          </a:solidFill>
                          <a:effectLst/>
                          <a:latin typeface="+mn-lt"/>
                          <a:ea typeface="+mn-ea"/>
                          <a:cs typeface="+mn-cs"/>
                        </a:rPr>
                        <a:t>Develop a security awareness and training program</a:t>
                      </a:r>
                    </a:p>
                    <a:p>
                      <a:pPr marL="0" marR="0" lvl="0" indent="0" algn="l" defTabSz="914400" rtl="0" eaLnBrk="1" fontAlgn="b" latinLnBrk="0" hangingPunct="1">
                        <a:lnSpc>
                          <a:spcPct val="100000"/>
                        </a:lnSpc>
                        <a:spcBef>
                          <a:spcPts val="0"/>
                        </a:spcBef>
                        <a:spcAft>
                          <a:spcPts val="0"/>
                        </a:spcAft>
                        <a:buClrTx/>
                        <a:buSzTx/>
                        <a:buFontTx/>
                        <a:buNone/>
                        <a:tabLst/>
                        <a:defRPr/>
                      </a:pPr>
                      <a:r>
                        <a:rPr lang="en-CA" sz="1000" kern="1200" dirty="0">
                          <a:solidFill>
                            <a:schemeClr val="bg1"/>
                          </a:solidFill>
                          <a:effectLst/>
                          <a:latin typeface="+mn-lt"/>
                          <a:ea typeface="+mn-ea"/>
                          <a:cs typeface="+mn-cs"/>
                        </a:rPr>
                        <a:t>Review and improve IT policies</a:t>
                      </a:r>
                    </a:p>
                    <a:p>
                      <a:pPr marL="0" marR="0" lvl="0" indent="0" algn="l" defTabSz="914400" rtl="0" eaLnBrk="1" fontAlgn="b" latinLnBrk="0" hangingPunct="1">
                        <a:lnSpc>
                          <a:spcPct val="100000"/>
                        </a:lnSpc>
                        <a:spcBef>
                          <a:spcPts val="0"/>
                        </a:spcBef>
                        <a:spcAft>
                          <a:spcPts val="0"/>
                        </a:spcAft>
                        <a:buClrTx/>
                        <a:buSzTx/>
                        <a:buFontTx/>
                        <a:buNone/>
                        <a:tabLst/>
                        <a:defRPr/>
                      </a:pPr>
                      <a:r>
                        <a:rPr lang="en-CA" sz="1000" kern="1200" dirty="0">
                          <a:solidFill>
                            <a:schemeClr val="bg1"/>
                          </a:solidFill>
                          <a:effectLst/>
                          <a:latin typeface="+mn-lt"/>
                          <a:ea typeface="+mn-ea"/>
                          <a:cs typeface="+mn-cs"/>
                        </a:rPr>
                        <a:t>Identify and track IT performance measures</a:t>
                      </a:r>
                    </a:p>
                  </a:txBody>
                  <a:tcPr marL="64008" marR="64008" marT="36576" marB="36576">
                    <a:lnL w="38100" cap="flat" cmpd="sng" algn="ctr">
                      <a:solidFill>
                        <a:srgbClr val="7030A0"/>
                      </a:solidFill>
                      <a:prstDash val="solid"/>
                      <a:round/>
                      <a:headEnd type="none" w="med" len="med"/>
                      <a:tailEnd type="none" w="med" len="med"/>
                    </a:lnL>
                    <a:lnR w="12700" cap="flat" cmpd="sng" algn="ctr">
                      <a:noFill/>
                      <a:prstDash val="sysDot"/>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50000"/>
                      </a:schemeClr>
                    </a:solidFill>
                  </a:tcPr>
                </a:tc>
                <a:extLst>
                  <a:ext uri="{0D108BD9-81ED-4DB2-BD59-A6C34878D82A}">
                    <a16:rowId xmlns:a16="http://schemas.microsoft.com/office/drawing/2014/main" val="10006"/>
                  </a:ext>
                </a:extLst>
              </a:tr>
            </a:tbl>
          </a:graphicData>
        </a:graphic>
      </p:graphicFrame>
      <p:graphicFrame>
        <p:nvGraphicFramePr>
          <p:cNvPr id="5" name="Table 4">
            <a:extLst>
              <a:ext uri="{FF2B5EF4-FFF2-40B4-BE49-F238E27FC236}">
                <a16:creationId xmlns:a16="http://schemas.microsoft.com/office/drawing/2014/main" id="{AC3FF0EC-B5BB-0D61-8061-DC1D667AEB9F}"/>
              </a:ext>
            </a:extLst>
          </p:cNvPr>
          <p:cNvGraphicFramePr>
            <a:graphicFrameLocks noGrp="1"/>
          </p:cNvGraphicFramePr>
          <p:nvPr>
            <p:extLst>
              <p:ext uri="{D42A27DB-BD31-4B8C-83A1-F6EECF244321}">
                <p14:modId xmlns:p14="http://schemas.microsoft.com/office/powerpoint/2010/main" val="1381324998"/>
              </p:ext>
            </p:extLst>
          </p:nvPr>
        </p:nvGraphicFramePr>
        <p:xfrm>
          <a:off x="8813013" y="1436690"/>
          <a:ext cx="1711325" cy="5321132"/>
        </p:xfrm>
        <a:graphic>
          <a:graphicData uri="http://schemas.openxmlformats.org/drawingml/2006/table">
            <a:tbl>
              <a:tblPr firstRow="1" bandRow="1"/>
              <a:tblGrid>
                <a:gridCol w="1711325">
                  <a:extLst>
                    <a:ext uri="{9D8B030D-6E8A-4147-A177-3AD203B41FA5}">
                      <a16:colId xmlns:a16="http://schemas.microsoft.com/office/drawing/2014/main" val="20000"/>
                    </a:ext>
                  </a:extLst>
                </a:gridCol>
              </a:tblGrid>
              <a:tr h="322471">
                <a:tc>
                  <a:txBody>
                    <a:bodyPr/>
                    <a:lstStyle>
                      <a:lvl1pPr marL="0">
                        <a:defRPr b="1">
                          <a:solidFill>
                            <a:schemeClr val="lt1"/>
                          </a:solidFill>
                          <a:latin typeface="Calibri" panose="020F0502020204030204"/>
                        </a:defRPr>
                      </a:lvl1pPr>
                      <a:lvl2pPr marL="277246">
                        <a:defRPr b="1">
                          <a:solidFill>
                            <a:schemeClr val="lt1"/>
                          </a:solidFill>
                          <a:latin typeface="Calibri" panose="020F0502020204030204"/>
                        </a:defRPr>
                      </a:lvl2pPr>
                      <a:lvl3pPr marL="554492">
                        <a:defRPr b="1">
                          <a:solidFill>
                            <a:schemeClr val="lt1"/>
                          </a:solidFill>
                          <a:latin typeface="Calibri" panose="020F0502020204030204"/>
                        </a:defRPr>
                      </a:lvl3pPr>
                      <a:lvl4pPr marL="831738">
                        <a:defRPr b="1">
                          <a:solidFill>
                            <a:schemeClr val="lt1"/>
                          </a:solidFill>
                          <a:latin typeface="Calibri" panose="020F0502020204030204"/>
                        </a:defRPr>
                      </a:lvl4pPr>
                      <a:lvl5pPr marL="1108984">
                        <a:defRPr b="1">
                          <a:solidFill>
                            <a:schemeClr val="lt1"/>
                          </a:solidFill>
                          <a:latin typeface="Calibri" panose="020F0502020204030204"/>
                        </a:defRPr>
                      </a:lvl5pPr>
                      <a:lvl6pPr marL="1386230">
                        <a:defRPr b="1">
                          <a:solidFill>
                            <a:schemeClr val="lt1"/>
                          </a:solidFill>
                          <a:latin typeface="Calibri" panose="020F0502020204030204"/>
                        </a:defRPr>
                      </a:lvl6pPr>
                      <a:lvl7pPr marL="1663476">
                        <a:defRPr b="1">
                          <a:solidFill>
                            <a:schemeClr val="lt1"/>
                          </a:solidFill>
                          <a:latin typeface="Calibri" panose="020F0502020204030204"/>
                        </a:defRPr>
                      </a:lvl7pPr>
                      <a:lvl8pPr marL="1940723">
                        <a:defRPr b="1">
                          <a:solidFill>
                            <a:schemeClr val="lt1"/>
                          </a:solidFill>
                          <a:latin typeface="Calibri" panose="020F0502020204030204"/>
                        </a:defRPr>
                      </a:lvl8pPr>
                      <a:lvl9pPr marL="2217969">
                        <a:defRPr b="1">
                          <a:solidFill>
                            <a:schemeClr val="lt1"/>
                          </a:solidFill>
                          <a:latin typeface="Calibri" panose="020F0502020204030204"/>
                        </a:defRPr>
                      </a:lvl9pPr>
                    </a:lstStyle>
                    <a:p>
                      <a:pPr marL="0" algn="ctr" defTabSz="914400" rtl="0" eaLnBrk="1" latinLnBrk="0" hangingPunct="1"/>
                      <a:r>
                        <a:rPr lang="en-US" sz="1200" b="1" kern="1200" dirty="0">
                          <a:solidFill>
                            <a:schemeClr val="bg1">
                              <a:lumMod val="95000"/>
                            </a:schemeClr>
                          </a:solidFill>
                          <a:latin typeface="Montserrat SemiBold" pitchFamily="2" charset="77"/>
                          <a:ea typeface="Roboto" panose="02000000000000000000" pitchFamily="2" charset="0"/>
                          <a:cs typeface="Arial" panose="020B0604020202020204" pitchFamily="34" charset="0"/>
                        </a:rPr>
                        <a:t>IT Goals </a:t>
                      </a:r>
                    </a:p>
                  </a:txBody>
                  <a:tcPr marL="68514" marR="68514" marT="34272" marB="34272"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38100" cap="flat" cmpd="sng" algn="ctr">
                      <a:solidFill>
                        <a:srgbClr val="494A4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5535">
                <a:tc>
                  <a:txBody>
                    <a:bodyPr/>
                    <a:lstStyle>
                      <a:lvl1pPr marL="0">
                        <a:defRPr>
                          <a:solidFill>
                            <a:schemeClr val="dk1"/>
                          </a:solidFill>
                          <a:latin typeface="Calibri" panose="020F0502020204030204"/>
                        </a:defRPr>
                      </a:lvl1pPr>
                      <a:lvl2pPr marL="277246">
                        <a:defRPr>
                          <a:solidFill>
                            <a:schemeClr val="dk1"/>
                          </a:solidFill>
                          <a:latin typeface="Calibri" panose="020F0502020204030204"/>
                        </a:defRPr>
                      </a:lvl2pPr>
                      <a:lvl3pPr marL="554492">
                        <a:defRPr>
                          <a:solidFill>
                            <a:schemeClr val="dk1"/>
                          </a:solidFill>
                          <a:latin typeface="Calibri" panose="020F0502020204030204"/>
                        </a:defRPr>
                      </a:lvl3pPr>
                      <a:lvl4pPr marL="831738">
                        <a:defRPr>
                          <a:solidFill>
                            <a:schemeClr val="dk1"/>
                          </a:solidFill>
                          <a:latin typeface="Calibri" panose="020F0502020204030204"/>
                        </a:defRPr>
                      </a:lvl4pPr>
                      <a:lvl5pPr marL="1108984">
                        <a:defRPr>
                          <a:solidFill>
                            <a:schemeClr val="dk1"/>
                          </a:solidFill>
                          <a:latin typeface="Calibri" panose="020F0502020204030204"/>
                        </a:defRPr>
                      </a:lvl5pPr>
                      <a:lvl6pPr marL="1386230">
                        <a:defRPr>
                          <a:solidFill>
                            <a:schemeClr val="dk1"/>
                          </a:solidFill>
                          <a:latin typeface="Calibri" panose="020F0502020204030204"/>
                        </a:defRPr>
                      </a:lvl6pPr>
                      <a:lvl7pPr marL="1663476">
                        <a:defRPr>
                          <a:solidFill>
                            <a:schemeClr val="dk1"/>
                          </a:solidFill>
                          <a:latin typeface="Calibri" panose="020F0502020204030204"/>
                        </a:defRPr>
                      </a:lvl7pPr>
                      <a:lvl8pPr marL="1940723">
                        <a:defRPr>
                          <a:solidFill>
                            <a:schemeClr val="dk1"/>
                          </a:solidFill>
                          <a:latin typeface="Calibri" panose="020F0502020204030204"/>
                        </a:defRPr>
                      </a:lvl8pPr>
                      <a:lvl9pPr marL="2217969">
                        <a:defRPr>
                          <a:solidFill>
                            <a:schemeClr val="dk1"/>
                          </a:solidFill>
                          <a:latin typeface="Calibri" panose="020F0502020204030204"/>
                        </a:defRPr>
                      </a:lvl9pPr>
                    </a:lstStyle>
                    <a:p>
                      <a:endParaRPr lang="en-CA" sz="500" b="0" dirty="0">
                        <a:solidFill>
                          <a:schemeClr val="bg1"/>
                        </a:solidFill>
                        <a:latin typeface="Montserrat" pitchFamily="2" charset="77"/>
                        <a:cs typeface="Arial" panose="020B0604020202020204" pitchFamily="34" charset="0"/>
                      </a:endParaRPr>
                    </a:p>
                  </a:txBody>
                  <a:tcPr marL="68514" marR="68514" marT="34272" marB="34272"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38100" cap="flat" cmpd="sng" algn="ctr">
                      <a:solidFill>
                        <a:srgbClr val="494A4A"/>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40585">
                <a:tc>
                  <a:txBody>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rPr>
                        <a:t>Organizational Support</a:t>
                      </a:r>
                    </a:p>
                  </a:txBody>
                  <a:tcPr marL="68532" marR="68532" marT="34281" marB="34281" anchor="ctr">
                    <a:lnL w="381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006666"/>
                    </a:solidFill>
                  </a:tcPr>
                </a:tc>
                <a:extLst>
                  <a:ext uri="{0D108BD9-81ED-4DB2-BD59-A6C34878D82A}">
                    <a16:rowId xmlns:a16="http://schemas.microsoft.com/office/drawing/2014/main" val="10002"/>
                  </a:ext>
                </a:extLst>
              </a:tr>
              <a:tr h="1640585">
                <a:tc>
                  <a: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bg1"/>
                          </a:solidFill>
                          <a:latin typeface="Roboto" panose="02000000000000000000" pitchFamily="2" charset="0"/>
                          <a:ea typeface="Roboto" panose="02000000000000000000" pitchFamily="2" charset="0"/>
                          <a:cs typeface="+mn-cs"/>
                        </a:rPr>
                        <a:t>IT Excellence</a:t>
                      </a:r>
                    </a:p>
                  </a:txBody>
                  <a:tcPr marL="68532" marR="68532" marT="34281" marB="34281" anchor="ctr">
                    <a:lnL w="381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2F5A7E"/>
                    </a:solidFill>
                  </a:tcPr>
                </a:tc>
                <a:extLst>
                  <a:ext uri="{0D108BD9-81ED-4DB2-BD59-A6C34878D82A}">
                    <a16:rowId xmlns:a16="http://schemas.microsoft.com/office/drawing/2014/main" val="10003"/>
                  </a:ext>
                </a:extLst>
              </a:tr>
              <a:tr h="1571956">
                <a:tc>
                  <a:txBody>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rPr>
                        <a:t>Innovation</a:t>
                      </a:r>
                    </a:p>
                  </a:txBody>
                  <a:tcPr marL="68532" marR="68532" marT="34281" marB="34281" anchor="ctr">
                    <a:lnL w="381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1D4A6F"/>
                    </a:solidFill>
                  </a:tcPr>
                </a:tc>
                <a:extLst>
                  <a:ext uri="{0D108BD9-81ED-4DB2-BD59-A6C34878D82A}">
                    <a16:rowId xmlns:a16="http://schemas.microsoft.com/office/drawing/2014/main" val="10004"/>
                  </a:ext>
                </a:extLst>
              </a:tr>
            </a:tbl>
          </a:graphicData>
        </a:graphic>
      </p:graphicFrame>
      <p:sp>
        <p:nvSpPr>
          <p:cNvPr id="6" name="Subtitle 2">
            <a:extLst>
              <a:ext uri="{FF2B5EF4-FFF2-40B4-BE49-F238E27FC236}">
                <a16:creationId xmlns:a16="http://schemas.microsoft.com/office/drawing/2014/main" id="{63DEE853-871E-9905-2B89-CD8F0C8390B1}"/>
              </a:ext>
            </a:extLst>
          </p:cNvPr>
          <p:cNvSpPr txBox="1">
            <a:spLocks noChangeArrowheads="1"/>
          </p:cNvSpPr>
          <p:nvPr/>
        </p:nvSpPr>
        <p:spPr bwMode="auto">
          <a:xfrm>
            <a:off x="2828651" y="1706761"/>
            <a:ext cx="1209784" cy="22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517" tIns="40759" rIns="81517" bIns="40759">
            <a:spAutoFit/>
          </a:bodyPr>
          <a:lstStyle>
            <a:lvl1pPr defTabSz="814388">
              <a:lnSpc>
                <a:spcPct val="90000"/>
              </a:lnSpc>
              <a:spcBef>
                <a:spcPts val="750"/>
              </a:spcBef>
              <a:buFont typeface="Arial" panose="020B0604020202020204" pitchFamily="34" charset="0"/>
              <a:buChar char="•"/>
              <a:defRPr sz="21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1087438" indent="-169863" defTabSz="814388">
              <a:lnSpc>
                <a:spcPct val="90000"/>
              </a:lnSpc>
              <a:spcBef>
                <a:spcPts val="375"/>
              </a:spcBef>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Roboto" panose="02000000000000000000" pitchFamily="2" charset="0"/>
              </a:defRPr>
            </a:lvl2pPr>
            <a:lvl3pPr marL="2174875" indent="-169863" defTabSz="814388">
              <a:lnSpc>
                <a:spcPct val="90000"/>
              </a:lnSpc>
              <a:spcBef>
                <a:spcPts val="375"/>
              </a:spcBef>
              <a:buFont typeface="Arial" panose="020B0604020202020204" pitchFamily="34" charset="0"/>
              <a:buChar char="•"/>
              <a:defRPr sz="15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262313" indent="-169863" defTabSz="814388">
              <a:lnSpc>
                <a:spcPct val="90000"/>
              </a:lnSpc>
              <a:spcBef>
                <a:spcPts val="375"/>
              </a:spcBef>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4349750" indent="-169863" defTabSz="814388">
              <a:lnSpc>
                <a:spcPct val="90000"/>
              </a:lnSpc>
              <a:spcBef>
                <a:spcPts val="375"/>
              </a:spcBef>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4806950" indent="-169863" defTabSz="814388"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5264150" indent="-169863" defTabSz="814388"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5721350" indent="-169863" defTabSz="814388"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6178550" indent="-169863" defTabSz="814388"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algn="ctr" eaLnBrk="1" hangingPunct="1">
              <a:lnSpc>
                <a:spcPct val="100000"/>
              </a:lnSpc>
              <a:spcBef>
                <a:spcPct val="20000"/>
              </a:spcBef>
              <a:buFont typeface="Arial" panose="020B0604020202020204" pitchFamily="34" charset="0"/>
              <a:buNone/>
            </a:pPr>
            <a:r>
              <a:rPr lang="en-US" altLang="en-US" sz="900" dirty="0">
                <a:solidFill>
                  <a:srgbClr val="F2F2F2"/>
                </a:solidFill>
                <a:latin typeface="Montserrat" pitchFamily="2" charset="77"/>
                <a:ea typeface="Noto Sans Light" panose="020B0402040504020204"/>
                <a:cs typeface="Lato Light" panose="020F0302020204030204" pitchFamily="34" charset="0"/>
              </a:rPr>
              <a:t>Achieved through</a:t>
            </a:r>
          </a:p>
        </p:txBody>
      </p:sp>
      <p:sp>
        <p:nvSpPr>
          <p:cNvPr id="7" name="Subtitle 2">
            <a:extLst>
              <a:ext uri="{FF2B5EF4-FFF2-40B4-BE49-F238E27FC236}">
                <a16:creationId xmlns:a16="http://schemas.microsoft.com/office/drawing/2014/main" id="{C8295411-6738-1D66-347E-50509B1B5B13}"/>
              </a:ext>
            </a:extLst>
          </p:cNvPr>
          <p:cNvSpPr txBox="1">
            <a:spLocks noChangeArrowheads="1"/>
          </p:cNvSpPr>
          <p:nvPr/>
        </p:nvSpPr>
        <p:spPr bwMode="auto">
          <a:xfrm>
            <a:off x="7738178" y="1706761"/>
            <a:ext cx="1681162" cy="22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17" tIns="40759" rIns="81517" bIns="40759">
            <a:spAutoFit/>
          </a:bodyPr>
          <a:lstStyle>
            <a:lvl1pPr defTabSz="814388">
              <a:lnSpc>
                <a:spcPct val="90000"/>
              </a:lnSpc>
              <a:spcBef>
                <a:spcPts val="750"/>
              </a:spcBef>
              <a:buFont typeface="Arial" panose="020B0604020202020204" pitchFamily="34" charset="0"/>
              <a:buChar char="•"/>
              <a:defRPr sz="21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1087438" indent="-169863" defTabSz="814388">
              <a:lnSpc>
                <a:spcPct val="90000"/>
              </a:lnSpc>
              <a:spcBef>
                <a:spcPts val="375"/>
              </a:spcBef>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Roboto" panose="02000000000000000000" pitchFamily="2" charset="0"/>
              </a:defRPr>
            </a:lvl2pPr>
            <a:lvl3pPr marL="2174875" indent="-169863" defTabSz="814388">
              <a:lnSpc>
                <a:spcPct val="90000"/>
              </a:lnSpc>
              <a:spcBef>
                <a:spcPts val="375"/>
              </a:spcBef>
              <a:buFont typeface="Arial" panose="020B0604020202020204" pitchFamily="34" charset="0"/>
              <a:buChar char="•"/>
              <a:defRPr sz="15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262313" indent="-169863" defTabSz="814388">
              <a:lnSpc>
                <a:spcPct val="90000"/>
              </a:lnSpc>
              <a:spcBef>
                <a:spcPts val="375"/>
              </a:spcBef>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4349750" indent="-169863" defTabSz="814388">
              <a:lnSpc>
                <a:spcPct val="90000"/>
              </a:lnSpc>
              <a:spcBef>
                <a:spcPts val="375"/>
              </a:spcBef>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4806950" indent="-169863" defTabSz="814388"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5264150" indent="-169863" defTabSz="814388"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5721350" indent="-169863" defTabSz="814388"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6178550" indent="-169863" defTabSz="814388"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algn="ctr" eaLnBrk="1" hangingPunct="1">
              <a:lnSpc>
                <a:spcPct val="100000"/>
              </a:lnSpc>
              <a:spcBef>
                <a:spcPct val="20000"/>
              </a:spcBef>
              <a:buFont typeface="Arial" panose="020B0604020202020204" pitchFamily="34" charset="0"/>
              <a:buNone/>
            </a:pPr>
            <a:r>
              <a:rPr lang="en-US" altLang="en-US" sz="900" dirty="0">
                <a:solidFill>
                  <a:srgbClr val="F2F2F2"/>
                </a:solidFill>
                <a:latin typeface="Montserrat" pitchFamily="2" charset="77"/>
                <a:ea typeface="Noto Sans Light" panose="020B0402040504020204"/>
                <a:cs typeface="Lato Light" panose="020F0302020204030204" pitchFamily="34" charset="0"/>
              </a:rPr>
              <a:t>Achieved through</a:t>
            </a:r>
          </a:p>
        </p:txBody>
      </p:sp>
      <p:cxnSp>
        <p:nvCxnSpPr>
          <p:cNvPr id="8" name="Connector: Elbow 20">
            <a:extLst>
              <a:ext uri="{FF2B5EF4-FFF2-40B4-BE49-F238E27FC236}">
                <a16:creationId xmlns:a16="http://schemas.microsoft.com/office/drawing/2014/main" id="{8E6F8016-D9AA-0BE6-922E-B8BFE7119860}"/>
              </a:ext>
            </a:extLst>
          </p:cNvPr>
          <p:cNvCxnSpPr>
            <a:cxnSpLocks/>
          </p:cNvCxnSpPr>
          <p:nvPr/>
        </p:nvCxnSpPr>
        <p:spPr>
          <a:xfrm rot="16200000" flipH="1">
            <a:off x="3463703" y="1066206"/>
            <a:ext cx="9525" cy="1357312"/>
          </a:xfrm>
          <a:prstGeom prst="bentConnector3">
            <a:avLst>
              <a:gd name="adj1" fmla="val 1833441"/>
            </a:avLst>
          </a:prstGeom>
          <a:noFill/>
          <a:ln w="3175" cap="flat" cmpd="sng" algn="ctr">
            <a:solidFill>
              <a:schemeClr val="bg1">
                <a:lumMod val="85000"/>
              </a:schemeClr>
            </a:solidFill>
            <a:prstDash val="solid"/>
            <a:miter lim="800000"/>
            <a:tailEnd type="triangle"/>
          </a:ln>
          <a:effectLst/>
        </p:spPr>
      </p:cxnSp>
      <p:sp>
        <p:nvSpPr>
          <p:cNvPr id="10" name="Extract 14">
            <a:extLst>
              <a:ext uri="{FF2B5EF4-FFF2-40B4-BE49-F238E27FC236}">
                <a16:creationId xmlns:a16="http://schemas.microsoft.com/office/drawing/2014/main" id="{3640DE1E-BA8B-6440-3C0F-9BDB3F955A36}"/>
              </a:ext>
            </a:extLst>
          </p:cNvPr>
          <p:cNvSpPr/>
          <p:nvPr/>
        </p:nvSpPr>
        <p:spPr>
          <a:xfrm rot="5400000">
            <a:off x="1726977" y="3958213"/>
            <a:ext cx="3482975" cy="279400"/>
          </a:xfrm>
          <a:prstGeom prst="flowChartExtract">
            <a:avLst/>
          </a:prstGeom>
          <a:solidFill>
            <a:srgbClr val="494A4A">
              <a:lumMod val="20000"/>
              <a:lumOff val="80000"/>
              <a:alpha val="30000"/>
            </a:srgbClr>
          </a:solidFill>
          <a:ln w="12700" cap="flat" cmpd="sng" algn="ctr">
            <a:noFill/>
            <a:prstDash val="solid"/>
            <a:miter lim="800000"/>
          </a:ln>
          <a:effectLst/>
        </p:spPr>
        <p:txBody>
          <a:bodyPr anchor="ctr"/>
          <a:lstStyle/>
          <a:p>
            <a:pPr algn="ctr" defTabSz="685595" eaLnBrk="1" fontAlgn="auto" hangingPunct="1">
              <a:spcBef>
                <a:spcPts val="0"/>
              </a:spcBef>
              <a:spcAft>
                <a:spcPts val="0"/>
              </a:spcAft>
              <a:defRPr/>
            </a:pPr>
            <a:endParaRPr lang="en-US" sz="819" kern="0">
              <a:solidFill>
                <a:srgbClr val="FFFFFF"/>
              </a:solidFill>
              <a:latin typeface="Calibri" panose="020F0502020204030204"/>
            </a:endParaRPr>
          </a:p>
        </p:txBody>
      </p:sp>
      <p:sp>
        <p:nvSpPr>
          <p:cNvPr id="11" name="Extract 14">
            <a:extLst>
              <a:ext uri="{FF2B5EF4-FFF2-40B4-BE49-F238E27FC236}">
                <a16:creationId xmlns:a16="http://schemas.microsoft.com/office/drawing/2014/main" id="{8DD76AA2-5A44-FC48-7492-8816A6369E7C}"/>
              </a:ext>
            </a:extLst>
          </p:cNvPr>
          <p:cNvSpPr/>
          <p:nvPr/>
        </p:nvSpPr>
        <p:spPr>
          <a:xfrm rot="5400000">
            <a:off x="6907391" y="3942315"/>
            <a:ext cx="3482975" cy="279400"/>
          </a:xfrm>
          <a:prstGeom prst="flowChartExtract">
            <a:avLst/>
          </a:prstGeom>
          <a:solidFill>
            <a:srgbClr val="494A4A">
              <a:lumMod val="20000"/>
              <a:lumOff val="80000"/>
              <a:alpha val="30000"/>
            </a:srgbClr>
          </a:solidFill>
          <a:ln w="12700" cap="flat" cmpd="sng" algn="ctr">
            <a:noFill/>
            <a:prstDash val="solid"/>
            <a:miter lim="800000"/>
          </a:ln>
          <a:effectLst/>
        </p:spPr>
        <p:txBody>
          <a:bodyPr anchor="ctr"/>
          <a:lstStyle/>
          <a:p>
            <a:pPr algn="ctr" defTabSz="685595" eaLnBrk="1" fontAlgn="auto" hangingPunct="1">
              <a:spcBef>
                <a:spcPts val="0"/>
              </a:spcBef>
              <a:spcAft>
                <a:spcPts val="0"/>
              </a:spcAft>
              <a:defRPr/>
            </a:pPr>
            <a:endParaRPr lang="en-US" sz="819" kern="0">
              <a:solidFill>
                <a:srgbClr val="FFFFFF"/>
              </a:solidFill>
              <a:latin typeface="Calibri" panose="020F0502020204030204"/>
            </a:endParaRPr>
          </a:p>
        </p:txBody>
      </p:sp>
      <p:sp>
        <p:nvSpPr>
          <p:cNvPr id="12" name="Title 1">
            <a:extLst>
              <a:ext uri="{FF2B5EF4-FFF2-40B4-BE49-F238E27FC236}">
                <a16:creationId xmlns:a16="http://schemas.microsoft.com/office/drawing/2014/main" id="{164C2AF4-9AB4-A682-53D7-7ED35144C0F2}"/>
              </a:ext>
            </a:extLst>
          </p:cNvPr>
          <p:cNvSpPr txBox="1">
            <a:spLocks/>
          </p:cNvSpPr>
          <p:nvPr/>
        </p:nvSpPr>
        <p:spPr>
          <a:xfrm>
            <a:off x="1391012" y="964565"/>
            <a:ext cx="8768988" cy="4883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Museo 500" panose="02000000000000000000" pitchFamily="2" charset="77"/>
                <a:cs typeface="Segoe UI" panose="020B0502040204020203" pitchFamily="34" charset="0"/>
              </a:rPr>
              <a:t>Key IT initiatives align with Earlham Strategic Goals</a:t>
            </a:r>
          </a:p>
        </p:txBody>
      </p:sp>
      <p:sp>
        <p:nvSpPr>
          <p:cNvPr id="13" name="Text Placeholder 3">
            <a:extLst>
              <a:ext uri="{FF2B5EF4-FFF2-40B4-BE49-F238E27FC236}">
                <a16:creationId xmlns:a16="http://schemas.microsoft.com/office/drawing/2014/main" id="{572F56ED-B589-CE00-2437-A646832455DC}"/>
              </a:ext>
            </a:extLst>
          </p:cNvPr>
          <p:cNvSpPr txBox="1">
            <a:spLocks/>
          </p:cNvSpPr>
          <p:nvPr/>
        </p:nvSpPr>
        <p:spPr>
          <a:xfrm>
            <a:off x="1390650" y="342987"/>
            <a:ext cx="3467463" cy="2333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Museo Sans 300" panose="02000000000000000000" pitchFamily="2" charset="77"/>
                <a:cs typeface="Segoe UI" panose="020B0502040204020203" pitchFamily="34" charset="0"/>
              </a:rPr>
              <a:t>Earlham College IT Strategy 24-25</a:t>
            </a:r>
          </a:p>
          <a:p>
            <a:endParaRPr lang="en-US" dirty="0"/>
          </a:p>
        </p:txBody>
      </p:sp>
      <p:cxnSp>
        <p:nvCxnSpPr>
          <p:cNvPr id="9" name="Connector: Elbow 83">
            <a:extLst>
              <a:ext uri="{FF2B5EF4-FFF2-40B4-BE49-F238E27FC236}">
                <a16:creationId xmlns:a16="http://schemas.microsoft.com/office/drawing/2014/main" id="{E282D4F1-50ED-739F-169D-426826F22495}"/>
              </a:ext>
            </a:extLst>
          </p:cNvPr>
          <p:cNvCxnSpPr>
            <a:cxnSpLocks/>
          </p:cNvCxnSpPr>
          <p:nvPr/>
        </p:nvCxnSpPr>
        <p:spPr>
          <a:xfrm rot="5400000">
            <a:off x="8573997" y="1044791"/>
            <a:ext cx="9525" cy="1370013"/>
          </a:xfrm>
          <a:prstGeom prst="bentConnector3">
            <a:avLst>
              <a:gd name="adj1" fmla="val 2684210"/>
            </a:avLst>
          </a:prstGeom>
          <a:noFill/>
          <a:ln w="3175" cap="flat" cmpd="sng" algn="ctr">
            <a:solidFill>
              <a:schemeClr val="bg1">
                <a:lumMod val="85000"/>
              </a:schemeClr>
            </a:solidFill>
            <a:prstDash val="solid"/>
            <a:miter lim="800000"/>
            <a:tailEnd type="triangle"/>
          </a:ln>
          <a:effectLst/>
        </p:spPr>
      </p:cxnSp>
    </p:spTree>
    <p:extLst>
      <p:ext uri="{BB962C8B-B14F-4D97-AF65-F5344CB8AC3E}">
        <p14:creationId xmlns:p14="http://schemas.microsoft.com/office/powerpoint/2010/main" val="4203090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EAF6-4B79-B856-A494-FBBC5C4F49D5}"/>
              </a:ext>
            </a:extLst>
          </p:cNvPr>
          <p:cNvSpPr>
            <a:spLocks noGrp="1"/>
          </p:cNvSpPr>
          <p:nvPr>
            <p:ph type="title"/>
          </p:nvPr>
        </p:nvSpPr>
        <p:spPr/>
        <p:txBody>
          <a:bodyPr/>
          <a:lstStyle/>
          <a:p>
            <a:r>
              <a:rPr lang="en-US" dirty="0"/>
              <a:t>Earlham’s mission and principles frame IT strategy</a:t>
            </a:r>
          </a:p>
        </p:txBody>
      </p:sp>
      <p:sp>
        <p:nvSpPr>
          <p:cNvPr id="3" name="Text Placeholder 2">
            <a:extLst>
              <a:ext uri="{FF2B5EF4-FFF2-40B4-BE49-F238E27FC236}">
                <a16:creationId xmlns:a16="http://schemas.microsoft.com/office/drawing/2014/main" id="{5B8A3422-D845-86C4-9129-7D4E8FAFA37B}"/>
              </a:ext>
            </a:extLst>
          </p:cNvPr>
          <p:cNvSpPr>
            <a:spLocks noGrp="1"/>
          </p:cNvSpPr>
          <p:nvPr>
            <p:ph type="body" sz="quarter" idx="14"/>
          </p:nvPr>
        </p:nvSpPr>
        <p:spPr>
          <a:xfrm>
            <a:off x="1390649" y="1841094"/>
            <a:ext cx="4218941" cy="4052339"/>
          </a:xfrm>
          <a:solidFill>
            <a:srgbClr val="9BA5AB"/>
          </a:solidFill>
          <a:ln>
            <a:solidFill>
              <a:schemeClr val="tx1"/>
            </a:solidFill>
          </a:ln>
        </p:spPr>
        <p:txBody>
          <a:bodyPr/>
          <a:lstStyle/>
          <a:p>
            <a:pPr algn="ctr"/>
            <a:r>
              <a:rPr lang="en-US" sz="2000" u="sng" dirty="0"/>
              <a:t>Earlham College</a:t>
            </a:r>
          </a:p>
          <a:p>
            <a:pPr>
              <a:lnSpc>
                <a:spcPct val="100000"/>
              </a:lnSpc>
            </a:pPr>
            <a:r>
              <a:rPr lang="en-US" b="1" i="1" dirty="0"/>
              <a:t>Mission</a:t>
            </a:r>
          </a:p>
          <a:p>
            <a:pPr>
              <a:lnSpc>
                <a:spcPct val="100000"/>
              </a:lnSpc>
              <a:spcBef>
                <a:spcPts val="0"/>
              </a:spcBef>
            </a:pPr>
            <a:r>
              <a:rPr lang="en-US" altLang="en-US" sz="1400" dirty="0"/>
              <a:t>To provide the highest quality undergraduate education in the liberal arts, including the sciences, shaped by the distinctive perspectives of the Religious Society of Friends (Quakers).</a:t>
            </a:r>
            <a:endParaRPr lang="en-US" altLang="en-US" dirty="0"/>
          </a:p>
          <a:p>
            <a:pPr>
              <a:lnSpc>
                <a:spcPct val="100000"/>
              </a:lnSpc>
            </a:pPr>
            <a:r>
              <a:rPr lang="en-US" b="1" i="1" dirty="0"/>
              <a:t>Principles &amp; Practices</a:t>
            </a:r>
          </a:p>
          <a:p>
            <a:pPr marL="285750" indent="-285750" eaLnBrk="1" hangingPunct="1">
              <a:lnSpc>
                <a:spcPct val="100000"/>
              </a:lnSpc>
              <a:spcBef>
                <a:spcPts val="0"/>
              </a:spcBef>
              <a:buFont typeface="Arial" panose="020B0604020202020204" pitchFamily="34" charset="0"/>
              <a:buChar char="•"/>
            </a:pPr>
            <a:r>
              <a:rPr lang="en-US" altLang="en-US" sz="1400" dirty="0"/>
              <a:t>Respect for Persons</a:t>
            </a:r>
          </a:p>
          <a:p>
            <a:pPr marL="285750" indent="-285750" eaLnBrk="1" hangingPunct="1">
              <a:lnSpc>
                <a:spcPct val="100000"/>
              </a:lnSpc>
              <a:spcBef>
                <a:spcPts val="0"/>
              </a:spcBef>
              <a:buFont typeface="Arial" panose="020B0604020202020204" pitchFamily="34" charset="0"/>
              <a:buChar char="•"/>
            </a:pPr>
            <a:r>
              <a:rPr lang="en-US" altLang="en-US" sz="1400" dirty="0"/>
              <a:t>Integrity</a:t>
            </a:r>
          </a:p>
          <a:p>
            <a:pPr marL="285750" indent="-285750" eaLnBrk="1" hangingPunct="1">
              <a:lnSpc>
                <a:spcPct val="100000"/>
              </a:lnSpc>
              <a:spcBef>
                <a:spcPts val="0"/>
              </a:spcBef>
              <a:buFont typeface="Arial" panose="020B0604020202020204" pitchFamily="34" charset="0"/>
              <a:buChar char="•"/>
            </a:pPr>
            <a:r>
              <a:rPr lang="en-US" altLang="en-US" sz="1400" dirty="0"/>
              <a:t>Peace and Justice</a:t>
            </a:r>
          </a:p>
          <a:p>
            <a:pPr marL="285750" indent="-285750" eaLnBrk="1" hangingPunct="1">
              <a:lnSpc>
                <a:spcPct val="100000"/>
              </a:lnSpc>
              <a:spcBef>
                <a:spcPts val="0"/>
              </a:spcBef>
              <a:buFont typeface="Arial" panose="020B0604020202020204" pitchFamily="34" charset="0"/>
              <a:buChar char="•"/>
            </a:pPr>
            <a:r>
              <a:rPr lang="en-US" altLang="en-US" sz="1400" dirty="0"/>
              <a:t>Simplicity</a:t>
            </a:r>
          </a:p>
          <a:p>
            <a:pPr marL="285750" indent="-285750" eaLnBrk="1" hangingPunct="1">
              <a:lnSpc>
                <a:spcPct val="100000"/>
              </a:lnSpc>
              <a:spcBef>
                <a:spcPts val="0"/>
              </a:spcBef>
              <a:buFont typeface="Arial" panose="020B0604020202020204" pitchFamily="34" charset="0"/>
              <a:buChar char="•"/>
            </a:pPr>
            <a:r>
              <a:rPr lang="en-US" altLang="en-US" sz="1400" dirty="0"/>
              <a:t>Community</a:t>
            </a:r>
          </a:p>
          <a:p>
            <a:endParaRPr lang="en-US" b="1" dirty="0"/>
          </a:p>
        </p:txBody>
      </p:sp>
      <p:sp>
        <p:nvSpPr>
          <p:cNvPr id="4" name="Text Placeholder 3">
            <a:extLst>
              <a:ext uri="{FF2B5EF4-FFF2-40B4-BE49-F238E27FC236}">
                <a16:creationId xmlns:a16="http://schemas.microsoft.com/office/drawing/2014/main" id="{06C8EC79-7977-19A1-2259-5D7BE69C8DEC}"/>
              </a:ext>
            </a:extLst>
          </p:cNvPr>
          <p:cNvSpPr>
            <a:spLocks noGrp="1"/>
          </p:cNvSpPr>
          <p:nvPr>
            <p:ph type="body" sz="quarter" idx="15"/>
          </p:nvPr>
        </p:nvSpPr>
        <p:spPr/>
        <p:txBody>
          <a:bodyPr/>
          <a:lstStyle/>
          <a:p>
            <a:r>
              <a:rPr lang="en-US" dirty="0"/>
              <a:t>Earlham College IT Strategy 24-25</a:t>
            </a:r>
          </a:p>
          <a:p>
            <a:endParaRPr lang="en-US" dirty="0"/>
          </a:p>
        </p:txBody>
      </p:sp>
      <p:sp>
        <p:nvSpPr>
          <p:cNvPr id="5" name="Text Placeholder 4">
            <a:extLst>
              <a:ext uri="{FF2B5EF4-FFF2-40B4-BE49-F238E27FC236}">
                <a16:creationId xmlns:a16="http://schemas.microsoft.com/office/drawing/2014/main" id="{C9DDF231-830D-397E-0455-B4392424A40C}"/>
              </a:ext>
            </a:extLst>
          </p:cNvPr>
          <p:cNvSpPr>
            <a:spLocks noGrp="1"/>
          </p:cNvSpPr>
          <p:nvPr>
            <p:ph type="body" sz="quarter" idx="16"/>
          </p:nvPr>
        </p:nvSpPr>
        <p:spPr>
          <a:xfrm>
            <a:off x="5941059" y="1841095"/>
            <a:ext cx="4218941" cy="4052340"/>
          </a:xfrm>
          <a:solidFill>
            <a:srgbClr val="9BA5AB"/>
          </a:solidFill>
          <a:ln>
            <a:solidFill>
              <a:schemeClr val="tx1"/>
            </a:solidFill>
          </a:ln>
        </p:spPr>
        <p:txBody>
          <a:bodyPr/>
          <a:lstStyle/>
          <a:p>
            <a:pPr algn="ctr"/>
            <a:r>
              <a:rPr lang="en-US" sz="2000" u="sng" dirty="0"/>
              <a:t>Information Technology Services (ITS)</a:t>
            </a:r>
          </a:p>
          <a:p>
            <a:pPr>
              <a:lnSpc>
                <a:spcPct val="100000"/>
              </a:lnSpc>
            </a:pPr>
            <a:r>
              <a:rPr lang="en-US" b="1" i="1" dirty="0"/>
              <a:t>Mission</a:t>
            </a:r>
          </a:p>
          <a:p>
            <a:pPr>
              <a:lnSpc>
                <a:spcPct val="100000"/>
              </a:lnSpc>
              <a:spcBef>
                <a:spcPts val="0"/>
              </a:spcBef>
            </a:pPr>
            <a:r>
              <a:rPr lang="en-CA" altLang="en-US" sz="1400" dirty="0"/>
              <a:t>ITS provides innovative technology and services that empower Earlham to fulfill its educational mission. ITS accomplishes this through highly skilled IT staff, best fit solutions, a sustainable technical infrastructure, and adherence to the College's Principles and Practices</a:t>
            </a:r>
            <a:r>
              <a:rPr lang="en-US" altLang="en-US" sz="1400" dirty="0"/>
              <a:t>.</a:t>
            </a:r>
            <a:endParaRPr lang="en-US" altLang="en-US" dirty="0"/>
          </a:p>
          <a:p>
            <a:pPr>
              <a:lnSpc>
                <a:spcPct val="100000"/>
              </a:lnSpc>
            </a:pPr>
            <a:r>
              <a:rPr lang="en-US" b="1" i="1" dirty="0"/>
              <a:t>Vision</a:t>
            </a:r>
          </a:p>
          <a:p>
            <a:pPr>
              <a:lnSpc>
                <a:spcPct val="100000"/>
              </a:lnSpc>
              <a:spcBef>
                <a:spcPts val="0"/>
              </a:spcBef>
            </a:pPr>
            <a:r>
              <a:rPr lang="en-CA" altLang="en-US" sz="1400" dirty="0"/>
              <a:t>A trusted partner and technology leader delivering the highest quality customer experience. </a:t>
            </a:r>
            <a:endParaRPr lang="en-CA" sz="1400" dirty="0"/>
          </a:p>
          <a:p>
            <a:pPr>
              <a:lnSpc>
                <a:spcPct val="100000"/>
              </a:lnSpc>
            </a:pPr>
            <a:r>
              <a:rPr lang="en-US" b="1" i="1" dirty="0"/>
              <a:t>Guiding Principles</a:t>
            </a:r>
          </a:p>
          <a:p>
            <a:pPr marL="285750" indent="-285750" eaLnBrk="1" hangingPunct="1">
              <a:lnSpc>
                <a:spcPct val="100000"/>
              </a:lnSpc>
              <a:spcBef>
                <a:spcPts val="0"/>
              </a:spcBef>
              <a:buFont typeface="Arial" panose="020B0604020202020204" pitchFamily="34" charset="0"/>
              <a:buChar char="•"/>
            </a:pPr>
            <a:r>
              <a:rPr lang="en-US" altLang="en-US" sz="1400" dirty="0"/>
              <a:t>Simplicity</a:t>
            </a:r>
          </a:p>
          <a:p>
            <a:pPr marL="285750" indent="-285750" eaLnBrk="1" hangingPunct="1">
              <a:lnSpc>
                <a:spcPct val="100000"/>
              </a:lnSpc>
              <a:spcBef>
                <a:spcPts val="0"/>
              </a:spcBef>
              <a:buFont typeface="Arial" panose="020B0604020202020204" pitchFamily="34" charset="0"/>
              <a:buChar char="•"/>
            </a:pPr>
            <a:r>
              <a:rPr lang="en-US" altLang="en-US" sz="1400" dirty="0"/>
              <a:t>Enterprise Value</a:t>
            </a:r>
          </a:p>
          <a:p>
            <a:pPr marL="285750" indent="-285750" eaLnBrk="1" hangingPunct="1">
              <a:lnSpc>
                <a:spcPct val="100000"/>
              </a:lnSpc>
              <a:spcBef>
                <a:spcPts val="0"/>
              </a:spcBef>
              <a:buFont typeface="Arial" panose="020B0604020202020204" pitchFamily="34" charset="0"/>
              <a:buChar char="•"/>
            </a:pPr>
            <a:r>
              <a:rPr lang="en-US" altLang="en-US" sz="1400" dirty="0"/>
              <a:t>Standardization</a:t>
            </a:r>
          </a:p>
          <a:p>
            <a:pPr marL="285750" indent="-285750" eaLnBrk="1" hangingPunct="1">
              <a:lnSpc>
                <a:spcPct val="100000"/>
              </a:lnSpc>
              <a:spcBef>
                <a:spcPts val="0"/>
              </a:spcBef>
              <a:buFont typeface="Arial" panose="020B0604020202020204" pitchFamily="34" charset="0"/>
              <a:buChar char="•"/>
            </a:pPr>
            <a:r>
              <a:rPr lang="en-US" altLang="en-US" sz="1400" dirty="0"/>
              <a:t>Customer Focus</a:t>
            </a:r>
          </a:p>
          <a:p>
            <a:pPr marL="285750" indent="-285750" eaLnBrk="1" hangingPunct="1">
              <a:lnSpc>
                <a:spcPct val="100000"/>
              </a:lnSpc>
              <a:spcBef>
                <a:spcPts val="0"/>
              </a:spcBef>
              <a:buFont typeface="Arial" panose="020B0604020202020204" pitchFamily="34" charset="0"/>
              <a:buChar char="•"/>
            </a:pPr>
            <a:r>
              <a:rPr lang="en-US" altLang="en-US" sz="1400" dirty="0"/>
              <a:t>Innovation</a:t>
            </a:r>
          </a:p>
        </p:txBody>
      </p:sp>
      <p:sp>
        <p:nvSpPr>
          <p:cNvPr id="6" name="TextBox 5">
            <a:extLst>
              <a:ext uri="{FF2B5EF4-FFF2-40B4-BE49-F238E27FC236}">
                <a16:creationId xmlns:a16="http://schemas.microsoft.com/office/drawing/2014/main" id="{FC41FA3E-82A6-02F2-F814-0D8BBB73442E}"/>
              </a:ext>
            </a:extLst>
          </p:cNvPr>
          <p:cNvSpPr txBox="1"/>
          <p:nvPr/>
        </p:nvSpPr>
        <p:spPr>
          <a:xfrm>
            <a:off x="5170714" y="-805543"/>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42945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EAF6-4B79-B856-A494-FBBC5C4F49D5}"/>
              </a:ext>
            </a:extLst>
          </p:cNvPr>
          <p:cNvSpPr>
            <a:spLocks noGrp="1"/>
          </p:cNvSpPr>
          <p:nvPr>
            <p:ph type="title"/>
          </p:nvPr>
        </p:nvSpPr>
        <p:spPr/>
        <p:txBody>
          <a:bodyPr/>
          <a:lstStyle/>
          <a:p>
            <a:r>
              <a:rPr lang="en-US" dirty="0"/>
              <a:t>Earlham’s strategic objectives guide IT strategy</a:t>
            </a:r>
          </a:p>
        </p:txBody>
      </p:sp>
      <p:sp>
        <p:nvSpPr>
          <p:cNvPr id="4" name="Text Placeholder 3">
            <a:extLst>
              <a:ext uri="{FF2B5EF4-FFF2-40B4-BE49-F238E27FC236}">
                <a16:creationId xmlns:a16="http://schemas.microsoft.com/office/drawing/2014/main" id="{06C8EC79-7977-19A1-2259-5D7BE69C8DEC}"/>
              </a:ext>
            </a:extLst>
          </p:cNvPr>
          <p:cNvSpPr>
            <a:spLocks noGrp="1"/>
          </p:cNvSpPr>
          <p:nvPr>
            <p:ph type="body" sz="quarter" idx="14"/>
          </p:nvPr>
        </p:nvSpPr>
        <p:spPr/>
        <p:txBody>
          <a:bodyPr/>
          <a:lstStyle/>
          <a:p>
            <a:r>
              <a:rPr lang="en-US" dirty="0"/>
              <a:t>Earlham College IT Strategy 24-26</a:t>
            </a:r>
          </a:p>
          <a:p>
            <a:endParaRPr lang="en-US" dirty="0"/>
          </a:p>
        </p:txBody>
      </p:sp>
      <p:sp>
        <p:nvSpPr>
          <p:cNvPr id="3" name="Text Placeholder 2">
            <a:extLst>
              <a:ext uri="{FF2B5EF4-FFF2-40B4-BE49-F238E27FC236}">
                <a16:creationId xmlns:a16="http://schemas.microsoft.com/office/drawing/2014/main" id="{522BB5CE-EE09-53B9-539E-1B103606BD4C}"/>
              </a:ext>
            </a:extLst>
          </p:cNvPr>
          <p:cNvSpPr>
            <a:spLocks noGrp="1"/>
          </p:cNvSpPr>
          <p:nvPr>
            <p:ph type="body" sz="quarter" idx="15"/>
          </p:nvPr>
        </p:nvSpPr>
        <p:spPr/>
        <p:txBody>
          <a:bodyPr/>
          <a:lstStyle/>
          <a:p>
            <a:r>
              <a:rPr lang="en-US" dirty="0"/>
              <a:t>Earlham College IT Strategy 24-25</a:t>
            </a:r>
          </a:p>
        </p:txBody>
      </p:sp>
      <p:sp>
        <p:nvSpPr>
          <p:cNvPr id="6" name="TextBox 5">
            <a:extLst>
              <a:ext uri="{FF2B5EF4-FFF2-40B4-BE49-F238E27FC236}">
                <a16:creationId xmlns:a16="http://schemas.microsoft.com/office/drawing/2014/main" id="{FC41FA3E-82A6-02F2-F814-0D8BBB73442E}"/>
              </a:ext>
            </a:extLst>
          </p:cNvPr>
          <p:cNvSpPr txBox="1"/>
          <p:nvPr/>
        </p:nvSpPr>
        <p:spPr>
          <a:xfrm>
            <a:off x="5170714" y="-805543"/>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graphicFrame>
        <p:nvGraphicFramePr>
          <p:cNvPr id="12" name="Table 3">
            <a:extLst>
              <a:ext uri="{FF2B5EF4-FFF2-40B4-BE49-F238E27FC236}">
                <a16:creationId xmlns:a16="http://schemas.microsoft.com/office/drawing/2014/main" id="{0285B9C2-D1E3-B301-85E9-9C45E503D75D}"/>
              </a:ext>
            </a:extLst>
          </p:cNvPr>
          <p:cNvGraphicFramePr>
            <a:graphicFrameLocks noGrp="1"/>
          </p:cNvGraphicFramePr>
          <p:nvPr>
            <p:extLst>
              <p:ext uri="{D42A27DB-BD31-4B8C-83A1-F6EECF244321}">
                <p14:modId xmlns:p14="http://schemas.microsoft.com/office/powerpoint/2010/main" val="2390198099"/>
              </p:ext>
            </p:extLst>
          </p:nvPr>
        </p:nvGraphicFramePr>
        <p:xfrm>
          <a:off x="1390650" y="2301081"/>
          <a:ext cx="8683624" cy="2255838"/>
        </p:xfrm>
        <a:graphic>
          <a:graphicData uri="http://schemas.openxmlformats.org/drawingml/2006/table">
            <a:tbl>
              <a:tblPr firstRow="1" bandRow="1">
                <a:tableStyleId>{5C22544A-7EE6-4342-B048-85BDC9FD1C3A}</a:tableStyleId>
              </a:tblPr>
              <a:tblGrid>
                <a:gridCol w="1329429">
                  <a:extLst>
                    <a:ext uri="{9D8B030D-6E8A-4147-A177-3AD203B41FA5}">
                      <a16:colId xmlns:a16="http://schemas.microsoft.com/office/drawing/2014/main" val="20000"/>
                    </a:ext>
                  </a:extLst>
                </a:gridCol>
                <a:gridCol w="1470839">
                  <a:extLst>
                    <a:ext uri="{9D8B030D-6E8A-4147-A177-3AD203B41FA5}">
                      <a16:colId xmlns:a16="http://schemas.microsoft.com/office/drawing/2014/main" val="20001"/>
                    </a:ext>
                  </a:extLst>
                </a:gridCol>
                <a:gridCol w="1470839">
                  <a:extLst>
                    <a:ext uri="{9D8B030D-6E8A-4147-A177-3AD203B41FA5}">
                      <a16:colId xmlns:a16="http://schemas.microsoft.com/office/drawing/2014/main" val="20002"/>
                    </a:ext>
                  </a:extLst>
                </a:gridCol>
                <a:gridCol w="1470839">
                  <a:extLst>
                    <a:ext uri="{9D8B030D-6E8A-4147-A177-3AD203B41FA5}">
                      <a16:colId xmlns:a16="http://schemas.microsoft.com/office/drawing/2014/main" val="20003"/>
                    </a:ext>
                  </a:extLst>
                </a:gridCol>
                <a:gridCol w="1470839">
                  <a:extLst>
                    <a:ext uri="{9D8B030D-6E8A-4147-A177-3AD203B41FA5}">
                      <a16:colId xmlns:a16="http://schemas.microsoft.com/office/drawing/2014/main" val="20004"/>
                    </a:ext>
                  </a:extLst>
                </a:gridCol>
                <a:gridCol w="1470839">
                  <a:extLst>
                    <a:ext uri="{9D8B030D-6E8A-4147-A177-3AD203B41FA5}">
                      <a16:colId xmlns:a16="http://schemas.microsoft.com/office/drawing/2014/main" val="20005"/>
                    </a:ext>
                  </a:extLst>
                </a:gridCol>
              </a:tblGrid>
              <a:tr h="22558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spc="0" normalizeH="0" noProof="0" dirty="0">
                          <a:ln>
                            <a:noFill/>
                          </a:ln>
                          <a:solidFill>
                            <a:schemeClr val="tx1"/>
                          </a:solidFill>
                          <a:effectLst/>
                          <a:uLnTx/>
                          <a:uFillTx/>
                          <a:latin typeface="Montserrat" pitchFamily="2" charset="77"/>
                          <a:ea typeface="League Spartan" charset="0"/>
                          <a:cs typeface="Poppins" pitchFamily="2" charset="77"/>
                        </a:rPr>
                        <a:t>Strategic Initiatives</a:t>
                      </a:r>
                    </a:p>
                  </a:txBody>
                  <a:tcPr marL="68574" marR="134988" marT="188955" marB="342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Recruit and retain a welcoming, diverse and inclusive community of faculty, staff and students.</a:t>
                      </a:r>
                      <a:endParaRPr kumimoji="0" lang="en-US" sz="1600" b="1" i="0" u="none" strike="noStrike" kern="1200" cap="none" spc="0" normalizeH="0" baseline="0" noProof="0" dirty="0">
                        <a:ln>
                          <a:noFill/>
                        </a:ln>
                        <a:solidFill>
                          <a:schemeClr val="bg1"/>
                        </a:solidFill>
                        <a:effectLst/>
                        <a:uLnTx/>
                        <a:uFillTx/>
                        <a:latin typeface="Montserrat" pitchFamily="2" charset="77"/>
                        <a:ea typeface="League Spartan" charset="0"/>
                        <a:cs typeface="Poppins" pitchFamily="2" charset="77"/>
                      </a:endParaRPr>
                    </a:p>
                  </a:txBody>
                  <a:tcPr marL="107990" marR="80992"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Build a financially sustainable path for Earlham. </a:t>
                      </a:r>
                      <a:endParaRPr kumimoji="0" lang="en-US" sz="1600" b="1" i="0" u="none" strike="noStrike" kern="1200" cap="none" spc="0" normalizeH="0" baseline="0" noProof="0" dirty="0">
                        <a:ln>
                          <a:noFill/>
                        </a:ln>
                        <a:solidFill>
                          <a:schemeClr val="bg1"/>
                        </a:solidFill>
                        <a:effectLst/>
                        <a:uLnTx/>
                        <a:uFillTx/>
                        <a:latin typeface="Montserrat" pitchFamily="2" charset="77"/>
                        <a:ea typeface="League Spartan" charset="0"/>
                        <a:cs typeface="Poppins" pitchFamily="2" charset="77"/>
                      </a:endParaRPr>
                    </a:p>
                  </a:txBody>
                  <a:tcPr marL="107990" marR="80992"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Improve student success and experience (retention, graduation, preparation for next steps in life</a:t>
                      </a:r>
                      <a:endParaRPr kumimoji="0" lang="en-US" sz="1600" b="1" i="0" u="none" strike="noStrike" kern="1200" cap="none" spc="0" normalizeH="0" baseline="0" noProof="0" dirty="0">
                        <a:ln>
                          <a:noFill/>
                        </a:ln>
                        <a:solidFill>
                          <a:schemeClr val="bg1"/>
                        </a:solidFill>
                        <a:effectLst/>
                        <a:uLnTx/>
                        <a:uFillTx/>
                        <a:latin typeface="Montserrat" pitchFamily="2" charset="77"/>
                        <a:ea typeface="League Spartan" charset="0"/>
                        <a:cs typeface="Poppins" pitchFamily="2" charset="77"/>
                      </a:endParaRPr>
                    </a:p>
                  </a:txBody>
                  <a:tcPr marL="107990" marR="80992"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Establish strong and enduring relationships on- and off-campus.</a:t>
                      </a:r>
                      <a:endParaRPr kumimoji="0" lang="en-US" sz="1600" b="1" i="0" u="none" strike="noStrike" kern="1200" cap="none" spc="0" normalizeH="0" baseline="0" noProof="0" dirty="0">
                        <a:ln>
                          <a:noFill/>
                        </a:ln>
                        <a:solidFill>
                          <a:schemeClr val="bg1"/>
                        </a:solidFill>
                        <a:effectLst/>
                        <a:uLnTx/>
                        <a:uFillTx/>
                        <a:latin typeface="Montserrat" pitchFamily="2" charset="77"/>
                        <a:ea typeface="League Spartan" charset="0"/>
                        <a:cs typeface="Poppins" pitchFamily="2" charset="77"/>
                      </a:endParaRPr>
                    </a:p>
                  </a:txBody>
                  <a:tcPr marL="107990" marR="80992"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Create a culture of continuous improvement and assessment.</a:t>
                      </a:r>
                      <a:endParaRPr kumimoji="0" lang="en-US" sz="1600" b="1" i="0" u="none" strike="noStrike" kern="1200" cap="none" spc="0" normalizeH="0" baseline="0" noProof="0" dirty="0">
                        <a:ln>
                          <a:noFill/>
                        </a:ln>
                        <a:solidFill>
                          <a:schemeClr val="bg1"/>
                        </a:solidFill>
                        <a:effectLst/>
                        <a:uLnTx/>
                        <a:uFillTx/>
                        <a:latin typeface="Montserrat" pitchFamily="2" charset="77"/>
                        <a:ea typeface="League Spartan" charset="0"/>
                        <a:cs typeface="Poppins" pitchFamily="2" charset="77"/>
                      </a:endParaRPr>
                    </a:p>
                  </a:txBody>
                  <a:tcPr marL="107990" marR="80992"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70740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EAF6-4B79-B856-A494-FBBC5C4F49D5}"/>
              </a:ext>
            </a:extLst>
          </p:cNvPr>
          <p:cNvSpPr>
            <a:spLocks noGrp="1"/>
          </p:cNvSpPr>
          <p:nvPr>
            <p:ph type="title"/>
          </p:nvPr>
        </p:nvSpPr>
        <p:spPr/>
        <p:txBody>
          <a:bodyPr/>
          <a:lstStyle/>
          <a:p>
            <a:r>
              <a:rPr lang="en-US" dirty="0"/>
              <a:t>Earlham College PESTLE Analysis – Spring 2023</a:t>
            </a:r>
          </a:p>
        </p:txBody>
      </p:sp>
      <p:sp>
        <p:nvSpPr>
          <p:cNvPr id="4" name="Text Placeholder 3">
            <a:extLst>
              <a:ext uri="{FF2B5EF4-FFF2-40B4-BE49-F238E27FC236}">
                <a16:creationId xmlns:a16="http://schemas.microsoft.com/office/drawing/2014/main" id="{06C8EC79-7977-19A1-2259-5D7BE69C8DEC}"/>
              </a:ext>
            </a:extLst>
          </p:cNvPr>
          <p:cNvSpPr>
            <a:spLocks noGrp="1"/>
          </p:cNvSpPr>
          <p:nvPr>
            <p:ph type="body" sz="quarter" idx="14"/>
          </p:nvPr>
        </p:nvSpPr>
        <p:spPr/>
        <p:txBody>
          <a:bodyPr/>
          <a:lstStyle/>
          <a:p>
            <a:r>
              <a:rPr lang="en-US" dirty="0"/>
              <a:t>Earlham College IT Strategy 24-26</a:t>
            </a:r>
          </a:p>
          <a:p>
            <a:endParaRPr lang="en-US" dirty="0"/>
          </a:p>
        </p:txBody>
      </p:sp>
      <p:sp>
        <p:nvSpPr>
          <p:cNvPr id="5" name="Text Placeholder 4">
            <a:extLst>
              <a:ext uri="{FF2B5EF4-FFF2-40B4-BE49-F238E27FC236}">
                <a16:creationId xmlns:a16="http://schemas.microsoft.com/office/drawing/2014/main" id="{673BFADE-2AAB-A1F4-B4D4-8B5BA62793F6}"/>
              </a:ext>
            </a:extLst>
          </p:cNvPr>
          <p:cNvSpPr>
            <a:spLocks noGrp="1"/>
          </p:cNvSpPr>
          <p:nvPr>
            <p:ph type="body" sz="quarter" idx="15"/>
          </p:nvPr>
        </p:nvSpPr>
        <p:spPr/>
        <p:txBody>
          <a:bodyPr/>
          <a:lstStyle/>
          <a:p>
            <a:r>
              <a:rPr lang="en-US" dirty="0"/>
              <a:t>Earlham College IT Strategy 24-25</a:t>
            </a:r>
          </a:p>
          <a:p>
            <a:endParaRPr lang="en-US" dirty="0"/>
          </a:p>
        </p:txBody>
      </p:sp>
      <p:sp>
        <p:nvSpPr>
          <p:cNvPr id="7" name="Text Placeholder 6">
            <a:extLst>
              <a:ext uri="{FF2B5EF4-FFF2-40B4-BE49-F238E27FC236}">
                <a16:creationId xmlns:a16="http://schemas.microsoft.com/office/drawing/2014/main" id="{19C95E33-1F04-A317-3F05-F5E7A53C8795}"/>
              </a:ext>
            </a:extLst>
          </p:cNvPr>
          <p:cNvSpPr>
            <a:spLocks noGrp="1"/>
          </p:cNvSpPr>
          <p:nvPr>
            <p:ph type="body" sz="quarter" idx="16"/>
          </p:nvPr>
        </p:nvSpPr>
        <p:spPr/>
        <p:txBody>
          <a:bodyPr/>
          <a:lstStyle/>
          <a:p>
            <a:endParaRPr lang="en-US"/>
          </a:p>
        </p:txBody>
      </p:sp>
      <p:sp>
        <p:nvSpPr>
          <p:cNvPr id="6" name="TextBox 5">
            <a:extLst>
              <a:ext uri="{FF2B5EF4-FFF2-40B4-BE49-F238E27FC236}">
                <a16:creationId xmlns:a16="http://schemas.microsoft.com/office/drawing/2014/main" id="{FC41FA3E-82A6-02F2-F814-0D8BBB73442E}"/>
              </a:ext>
            </a:extLst>
          </p:cNvPr>
          <p:cNvSpPr txBox="1"/>
          <p:nvPr/>
        </p:nvSpPr>
        <p:spPr>
          <a:xfrm>
            <a:off x="5170714" y="-805543"/>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graphicFrame>
        <p:nvGraphicFramePr>
          <p:cNvPr id="3" name="Table 2">
            <a:extLst>
              <a:ext uri="{FF2B5EF4-FFF2-40B4-BE49-F238E27FC236}">
                <a16:creationId xmlns:a16="http://schemas.microsoft.com/office/drawing/2014/main" id="{CF6F3583-9AE0-64A3-CC44-F911FC8FC3FC}"/>
              </a:ext>
            </a:extLst>
          </p:cNvPr>
          <p:cNvGraphicFramePr>
            <a:graphicFrameLocks noGrp="1"/>
          </p:cNvGraphicFramePr>
          <p:nvPr>
            <p:extLst>
              <p:ext uri="{D42A27DB-BD31-4B8C-83A1-F6EECF244321}">
                <p14:modId xmlns:p14="http://schemas.microsoft.com/office/powerpoint/2010/main" val="762769604"/>
              </p:ext>
            </p:extLst>
          </p:nvPr>
        </p:nvGraphicFramePr>
        <p:xfrm>
          <a:off x="1390649" y="1574799"/>
          <a:ext cx="9144000" cy="4328160"/>
        </p:xfrm>
        <a:graphic>
          <a:graphicData uri="http://schemas.openxmlformats.org/drawingml/2006/table">
            <a:tbl>
              <a:tblPr firstRow="1" bandRow="1">
                <a:tableStyleId>{D27102A9-8310-4765-A935-A1911B00CA55}</a:tableStyleId>
              </a:tblPr>
              <a:tblGrid>
                <a:gridCol w="384220">
                  <a:extLst>
                    <a:ext uri="{9D8B030D-6E8A-4147-A177-3AD203B41FA5}">
                      <a16:colId xmlns:a16="http://schemas.microsoft.com/office/drawing/2014/main" val="20000"/>
                    </a:ext>
                  </a:extLst>
                </a:gridCol>
                <a:gridCol w="4187780">
                  <a:extLst>
                    <a:ext uri="{9D8B030D-6E8A-4147-A177-3AD203B41FA5}">
                      <a16:colId xmlns:a16="http://schemas.microsoft.com/office/drawing/2014/main" val="20001"/>
                    </a:ext>
                  </a:extLst>
                </a:gridCol>
                <a:gridCol w="4187780">
                  <a:extLst>
                    <a:ext uri="{9D8B030D-6E8A-4147-A177-3AD203B41FA5}">
                      <a16:colId xmlns:a16="http://schemas.microsoft.com/office/drawing/2014/main" val="20002"/>
                    </a:ext>
                  </a:extLst>
                </a:gridCol>
                <a:gridCol w="384220">
                  <a:extLst>
                    <a:ext uri="{9D8B030D-6E8A-4147-A177-3AD203B41FA5}">
                      <a16:colId xmlns:a16="http://schemas.microsoft.com/office/drawing/2014/main" val="20003"/>
                    </a:ext>
                  </a:extLst>
                </a:gridCol>
              </a:tblGrid>
              <a:tr h="1141591">
                <a:tc>
                  <a:txBody>
                    <a:bodyPr/>
                    <a:lstStyle/>
                    <a:p>
                      <a:pPr algn="ctr"/>
                      <a:r>
                        <a:rPr lang="en-CA" sz="1400" b="1" dirty="0">
                          <a:solidFill>
                            <a:schemeClr val="bg2"/>
                          </a:solidFill>
                        </a:rPr>
                        <a:t>Political</a:t>
                      </a:r>
                    </a:p>
                  </a:txBody>
                  <a:tcPr vert="vert27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1"/>
                    </a:solidFill>
                  </a:tcPr>
                </a:tc>
                <a:tc>
                  <a:txBody>
                    <a:bodyPr/>
                    <a:lstStyle/>
                    <a:p>
                      <a:pPr marL="171450" lvl="1" indent="-171450">
                        <a:buFont typeface="Arial" panose="020B0604020202020204" pitchFamily="34" charset="0"/>
                        <a:buChar char="•"/>
                      </a:pPr>
                      <a:r>
                        <a:rPr lang="en-US" sz="1400" b="0" baseline="0" dirty="0"/>
                        <a:t>Visa restrictions impact ability to recruit international students</a:t>
                      </a:r>
                    </a:p>
                    <a:p>
                      <a:pPr marL="171450" lvl="1" indent="-171450">
                        <a:buFont typeface="Arial" panose="020B0604020202020204" pitchFamily="34" charset="0"/>
                        <a:buChar char="•"/>
                      </a:pPr>
                      <a:r>
                        <a:rPr lang="en-US" sz="1400" b="0" baseline="0" dirty="0"/>
                        <a:t>Possible state-level restrictions on endowment use</a:t>
                      </a:r>
                    </a:p>
                    <a:p>
                      <a:pPr marL="171450" lvl="1" indent="-171450">
                        <a:buFont typeface="Arial" panose="020B0604020202020204" pitchFamily="34" charset="0"/>
                        <a:buChar char="•"/>
                      </a:pPr>
                      <a:r>
                        <a:rPr lang="en-US" sz="1400" b="0" baseline="0" dirty="0"/>
                        <a:t>Uncertainty over student aid policies</a:t>
                      </a:r>
                      <a:br>
                        <a:rPr lang="en-US" sz="1400" b="0" baseline="0" dirty="0"/>
                      </a:br>
                      <a:endParaRPr lang="en-CA" sz="1400" b="0" baseline="0"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9BA5AB"/>
                    </a:solidFill>
                  </a:tcPr>
                </a:tc>
                <a:tc>
                  <a:txBody>
                    <a:bodyPr/>
                    <a:lstStyle/>
                    <a:p>
                      <a:pPr marL="171450" indent="-171450">
                        <a:buFont typeface="Arial" panose="020B0604020202020204" pitchFamily="34" charset="0"/>
                        <a:buChar char="•"/>
                      </a:pPr>
                      <a:r>
                        <a:rPr lang="en-US" sz="1400" b="0" baseline="0" dirty="0"/>
                        <a:t>Uncertainty over student aid policies</a:t>
                      </a:r>
                      <a:endParaRPr lang="en-CA" sz="1400" b="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400" b="0" kern="1200" dirty="0">
                          <a:solidFill>
                            <a:schemeClr val="tx1"/>
                          </a:solidFill>
                          <a:effectLst/>
                          <a:latin typeface="+mn-lt"/>
                          <a:ea typeface="+mn-ea"/>
                          <a:cs typeface="+mn-cs"/>
                        </a:rPr>
                        <a:t>Demand for more practical programs</a:t>
                      </a:r>
                    </a:p>
                    <a:p>
                      <a:pPr marL="171450" indent="-171450">
                        <a:buFont typeface="Arial" panose="020B0604020202020204" pitchFamily="34" charset="0"/>
                        <a:buChar char="•"/>
                      </a:pPr>
                      <a:r>
                        <a:rPr lang="en-CA" sz="1400" b="0" kern="1200" dirty="0">
                          <a:solidFill>
                            <a:schemeClr val="tx1"/>
                          </a:solidFill>
                          <a:effectLst/>
                          <a:latin typeface="+mn-lt"/>
                          <a:ea typeface="+mn-ea"/>
                          <a:cs typeface="+mn-cs"/>
                        </a:rPr>
                        <a:t>Inflationary impact on salary demands</a:t>
                      </a:r>
                    </a:p>
                    <a:p>
                      <a:pPr marL="171450" indent="-171450">
                        <a:buFont typeface="Arial" panose="020B0604020202020204" pitchFamily="34" charset="0"/>
                        <a:buChar char="•"/>
                      </a:pPr>
                      <a:r>
                        <a:rPr lang="en-CA" sz="1400" b="0" kern="1200" dirty="0">
                          <a:solidFill>
                            <a:schemeClr val="tx1"/>
                          </a:solidFill>
                          <a:effectLst/>
                          <a:latin typeface="+mn-lt"/>
                          <a:ea typeface="+mn-ea"/>
                          <a:cs typeface="+mn-cs"/>
                        </a:rPr>
                        <a:t>Increasing technology costs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a:t>Possible restrictions on endowment use</a:t>
                      </a: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9BA5AB"/>
                    </a:solidFill>
                  </a:tcPr>
                </a:tc>
                <a:tc>
                  <a:txBody>
                    <a:bodyPr/>
                    <a:lstStyle/>
                    <a:p>
                      <a:pPr algn="ctr"/>
                      <a:r>
                        <a:rPr lang="en-CA" sz="1400" b="1" dirty="0">
                          <a:solidFill>
                            <a:schemeClr val="bg2"/>
                          </a:solidFill>
                        </a:rPr>
                        <a:t>Economic</a:t>
                      </a:r>
                    </a:p>
                  </a:txBody>
                  <a:tcPr vert="vert">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1931894">
                <a:tc>
                  <a:txBody>
                    <a:bodyPr/>
                    <a:lstStyle/>
                    <a:p>
                      <a:pPr algn="ctr"/>
                      <a:r>
                        <a:rPr lang="en-CA" sz="1400" b="1" dirty="0">
                          <a:solidFill>
                            <a:schemeClr val="bg2"/>
                          </a:solidFill>
                        </a:rPr>
                        <a:t>Social</a:t>
                      </a:r>
                    </a:p>
                  </a:txBody>
                  <a:tcPr vert="vert27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1"/>
                    </a:solidFill>
                  </a:tcPr>
                </a:tc>
                <a:tc>
                  <a:txBody>
                    <a:bodyPr/>
                    <a:lstStyle/>
                    <a:p>
                      <a:pPr marL="182563" lvl="1" indent="-171450">
                        <a:buFont typeface="Arial" panose="020B0604020202020204" pitchFamily="34" charset="0"/>
                        <a:buChar char="•"/>
                      </a:pPr>
                      <a:r>
                        <a:rPr lang="en-US" sz="1400" b="0" dirty="0"/>
                        <a:t>Trend of more lower income students</a:t>
                      </a:r>
                    </a:p>
                    <a:p>
                      <a:pPr marL="182563" lvl="1" indent="-171450">
                        <a:buFont typeface="Arial" panose="020B0604020202020204" pitchFamily="34" charset="0"/>
                        <a:buChar char="•"/>
                      </a:pPr>
                      <a:r>
                        <a:rPr lang="en-US" sz="1400" b="0" dirty="0"/>
                        <a:t>Less international and in-state students</a:t>
                      </a:r>
                    </a:p>
                    <a:p>
                      <a:pPr marL="182563" lvl="1" indent="-171450">
                        <a:buFont typeface="Arial" panose="020B0604020202020204" pitchFamily="34" charset="0"/>
                        <a:buChar char="•"/>
                      </a:pPr>
                      <a:r>
                        <a:rPr lang="en-US" sz="1400" b="0" dirty="0"/>
                        <a:t>Expectations regarding digital offerings for student experience</a:t>
                      </a:r>
                      <a:endParaRPr lang="en-CA" sz="1400" b="0" dirty="0"/>
                    </a:p>
                    <a:p>
                      <a:pPr marL="182563" lvl="1" indent="-171450">
                        <a:spcAft>
                          <a:spcPts val="0"/>
                        </a:spcAft>
                        <a:buFont typeface="Arial" panose="020B0604020202020204" pitchFamily="34" charset="0"/>
                        <a:buChar char="•"/>
                      </a:pPr>
                      <a:endParaRPr lang="en-US" sz="1400" b="1"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9BA5AB"/>
                    </a:solidFill>
                  </a:tcPr>
                </a:tc>
                <a:tc>
                  <a:txBody>
                    <a:bodyPr/>
                    <a:lstStyle/>
                    <a:p>
                      <a:pPr marL="182563" lvl="1" indent="-171450">
                        <a:buFont typeface="Arial" panose="020B0604020202020204" pitchFamily="34" charset="0"/>
                        <a:buChar char="•"/>
                      </a:pPr>
                      <a:r>
                        <a:rPr lang="en-US" sz="1400" b="0" dirty="0"/>
                        <a:t>Security (permissions, access, etc.)</a:t>
                      </a:r>
                    </a:p>
                    <a:p>
                      <a:pPr marL="182563" lvl="1" indent="-171450">
                        <a:buFont typeface="Arial" panose="020B0604020202020204" pitchFamily="34" charset="0"/>
                        <a:buChar char="•"/>
                      </a:pPr>
                      <a:r>
                        <a:rPr lang="en-US" sz="1400" b="0" dirty="0"/>
                        <a:t>Demand for improved collaboration tools</a:t>
                      </a:r>
                    </a:p>
                    <a:p>
                      <a:pPr marL="182563" lvl="1" indent="-171450">
                        <a:buFont typeface="Arial" panose="020B0604020202020204" pitchFamily="34" charset="0"/>
                        <a:buChar char="•"/>
                      </a:pPr>
                      <a:r>
                        <a:rPr lang="en-US" sz="1400" b="0" dirty="0"/>
                        <a:t>Demand for improved data governance, integration and analytics capabilities</a:t>
                      </a:r>
                    </a:p>
                    <a:p>
                      <a:pPr marL="182563" lvl="1" indent="-171450">
                        <a:buFont typeface="Arial" panose="020B0604020202020204" pitchFamily="34" charset="0"/>
                        <a:buChar char="•"/>
                      </a:pPr>
                      <a:r>
                        <a:rPr lang="en-US" sz="1400" b="0" dirty="0"/>
                        <a:t>Need for refresh budget cycle</a:t>
                      </a:r>
                    </a:p>
                    <a:p>
                      <a:pPr marL="182563" lvl="1" indent="-171450">
                        <a:buFont typeface="Arial" panose="020B0604020202020204" pitchFamily="34" charset="0"/>
                        <a:buChar char="•"/>
                      </a:pPr>
                      <a:r>
                        <a:rPr lang="en-US" sz="1400" b="0" dirty="0"/>
                        <a:t>Student lab and classroom technology upgrades</a:t>
                      </a:r>
                    </a:p>
                    <a:p>
                      <a:pPr marL="182563" lvl="1" indent="-171450">
                        <a:buFont typeface="Arial" panose="020B0604020202020204" pitchFamily="34" charset="0"/>
                        <a:buChar char="•"/>
                      </a:pPr>
                      <a:r>
                        <a:rPr lang="en-US" sz="1400" b="0" dirty="0"/>
                        <a:t>Improved use of finance/HR/student data systems</a:t>
                      </a:r>
                    </a:p>
                    <a:p>
                      <a:pPr marL="182563" lvl="1" indent="-171450">
                        <a:buFont typeface="Arial" panose="020B0604020202020204" pitchFamily="34" charset="0"/>
                        <a:buChar char="•"/>
                      </a:pPr>
                      <a:r>
                        <a:rPr lang="en-US" sz="1400" b="0" dirty="0"/>
                        <a:t>Impact and/or potential of advanced AI technologies (e.g. Chatbots, student predictors of success, etc.)</a:t>
                      </a:r>
                      <a:endParaRPr lang="en-CA" sz="1400" b="0" i="0"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9BA5AB"/>
                    </a:solidFill>
                  </a:tcPr>
                </a:tc>
                <a:tc>
                  <a:txBody>
                    <a:bodyPr/>
                    <a:lstStyle/>
                    <a:p>
                      <a:pPr algn="ctr"/>
                      <a:r>
                        <a:rPr lang="en-CA" sz="1400" b="1" dirty="0">
                          <a:solidFill>
                            <a:schemeClr val="bg2"/>
                          </a:solidFill>
                        </a:rPr>
                        <a:t>Technological</a:t>
                      </a:r>
                    </a:p>
                  </a:txBody>
                  <a:tcPr vert="vert">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827802">
                <a:tc>
                  <a:txBody>
                    <a:bodyPr/>
                    <a:lstStyle/>
                    <a:p>
                      <a:pPr algn="ctr"/>
                      <a:r>
                        <a:rPr lang="en-CA" sz="1400" b="1" dirty="0">
                          <a:solidFill>
                            <a:schemeClr val="bg2"/>
                          </a:solidFill>
                        </a:rPr>
                        <a:t>Legal</a:t>
                      </a:r>
                    </a:p>
                  </a:txBody>
                  <a:tcPr vert="vert270">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a:t>Data privacy (e.g. FERPA, GDPR)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a:t>Ever changing federal, state reporting &amp; compliance demands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a:t>GLBA security requirements</a:t>
                      </a:r>
                      <a:endParaRPr lang="en-CA" sz="1400" b="0" baseline="0"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9BA5AB"/>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a:t>Disaster recovery strategy in dealing with weather events and power outages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400" b="0"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400" b="0" baseline="0"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9BA5AB"/>
                    </a:solidFill>
                  </a:tcPr>
                </a:tc>
                <a:tc>
                  <a:txBody>
                    <a:bodyPr/>
                    <a:lstStyle/>
                    <a:p>
                      <a:pPr algn="ctr"/>
                      <a:r>
                        <a:rPr lang="en-CA" sz="1400" b="1" dirty="0">
                          <a:solidFill>
                            <a:schemeClr val="bg2"/>
                          </a:solidFill>
                        </a:rPr>
                        <a:t>Environment</a:t>
                      </a:r>
                    </a:p>
                  </a:txBody>
                  <a:tcPr vert="vert">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00538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EAF6-4B79-B856-A494-FBBC5C4F49D5}"/>
              </a:ext>
            </a:extLst>
          </p:cNvPr>
          <p:cNvSpPr>
            <a:spLocks noGrp="1"/>
          </p:cNvSpPr>
          <p:nvPr>
            <p:ph type="title"/>
          </p:nvPr>
        </p:nvSpPr>
        <p:spPr/>
        <p:txBody>
          <a:bodyPr/>
          <a:lstStyle/>
          <a:p>
            <a:r>
              <a:rPr lang="en-US" dirty="0"/>
              <a:t>IT Customer Satisfaction - Spring 2023</a:t>
            </a:r>
          </a:p>
        </p:txBody>
      </p:sp>
      <p:sp>
        <p:nvSpPr>
          <p:cNvPr id="4" name="Text Placeholder 3">
            <a:extLst>
              <a:ext uri="{FF2B5EF4-FFF2-40B4-BE49-F238E27FC236}">
                <a16:creationId xmlns:a16="http://schemas.microsoft.com/office/drawing/2014/main" id="{06C8EC79-7977-19A1-2259-5D7BE69C8DEC}"/>
              </a:ext>
            </a:extLst>
          </p:cNvPr>
          <p:cNvSpPr>
            <a:spLocks noGrp="1"/>
          </p:cNvSpPr>
          <p:nvPr>
            <p:ph type="body" sz="quarter" idx="15"/>
          </p:nvPr>
        </p:nvSpPr>
        <p:spPr/>
        <p:txBody>
          <a:bodyPr/>
          <a:lstStyle/>
          <a:p>
            <a:r>
              <a:rPr lang="en-US" dirty="0"/>
              <a:t>Earlham College IT Strategy 24-25</a:t>
            </a:r>
          </a:p>
          <a:p>
            <a:endParaRPr lang="en-US" dirty="0"/>
          </a:p>
        </p:txBody>
      </p:sp>
      <p:sp>
        <p:nvSpPr>
          <p:cNvPr id="6" name="TextBox 5">
            <a:extLst>
              <a:ext uri="{FF2B5EF4-FFF2-40B4-BE49-F238E27FC236}">
                <a16:creationId xmlns:a16="http://schemas.microsoft.com/office/drawing/2014/main" id="{FC41FA3E-82A6-02F2-F814-0D8BBB73442E}"/>
              </a:ext>
            </a:extLst>
          </p:cNvPr>
          <p:cNvSpPr txBox="1"/>
          <p:nvPr/>
        </p:nvSpPr>
        <p:spPr>
          <a:xfrm>
            <a:off x="5170714" y="-805543"/>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sp>
        <p:nvSpPr>
          <p:cNvPr id="5" name="Speech Bubble: Rectangle 34">
            <a:extLst>
              <a:ext uri="{FF2B5EF4-FFF2-40B4-BE49-F238E27FC236}">
                <a16:creationId xmlns:a16="http://schemas.microsoft.com/office/drawing/2014/main" id="{8ADC551C-D459-6171-6820-9E22DEDFCE13}"/>
              </a:ext>
            </a:extLst>
          </p:cNvPr>
          <p:cNvSpPr/>
          <p:nvPr/>
        </p:nvSpPr>
        <p:spPr>
          <a:xfrm>
            <a:off x="9563326" y="2652761"/>
            <a:ext cx="2476047" cy="2387325"/>
          </a:xfrm>
          <a:prstGeom prst="wedgeRectCallout">
            <a:avLst>
              <a:gd name="adj1" fmla="val -60358"/>
              <a:gd name="adj2" fmla="val 115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15828" eaLnBrk="1" fontAlgn="auto" hangingPunct="1">
              <a:spcBef>
                <a:spcPts val="0"/>
              </a:spcBef>
              <a:spcAft>
                <a:spcPts val="0"/>
              </a:spcAft>
              <a:defRPr/>
            </a:pPr>
            <a:r>
              <a:rPr lang="en-US" sz="1600" dirty="0">
                <a:solidFill>
                  <a:srgbClr val="494A4A"/>
                </a:solidFill>
                <a:latin typeface="Roboto" panose="02000000000000000000" pitchFamily="2" charset="0"/>
                <a:ea typeface="Roboto" panose="02000000000000000000" pitchFamily="2" charset="0"/>
              </a:rPr>
              <a:t>IT will focus on the highest importance, but lowest performing services and capabilities to drive improved satisfaction levels and enhance IT service delivery maturity.</a:t>
            </a:r>
          </a:p>
        </p:txBody>
      </p:sp>
      <p:sp>
        <p:nvSpPr>
          <p:cNvPr id="7" name="Isosceles Triangle 37">
            <a:extLst>
              <a:ext uri="{FF2B5EF4-FFF2-40B4-BE49-F238E27FC236}">
                <a16:creationId xmlns:a16="http://schemas.microsoft.com/office/drawing/2014/main" id="{38579735-3D04-4FE0-D8BC-DB594A850321}"/>
              </a:ext>
            </a:extLst>
          </p:cNvPr>
          <p:cNvSpPr/>
          <p:nvPr/>
        </p:nvSpPr>
        <p:spPr>
          <a:xfrm rot="5400000">
            <a:off x="8478043" y="4047331"/>
            <a:ext cx="1457325" cy="220663"/>
          </a:xfrm>
          <a:prstGeom prst="triangle">
            <a:avLst>
              <a:gd name="adj" fmla="val 50346"/>
            </a:avLst>
          </a:prstGeom>
          <a:solidFill>
            <a:srgbClr val="CAC9C9"/>
          </a:solidFill>
          <a:ln w="12700" cap="flat" cmpd="sng" algn="ctr">
            <a:noFill/>
            <a:prstDash val="solid"/>
            <a:miter lim="800000"/>
          </a:ln>
          <a:effectLst/>
        </p:spPr>
        <p:txBody>
          <a:bodyPr anchor="ctr"/>
          <a:lstStyle/>
          <a:p>
            <a:pPr algn="ctr" defTabSz="685732" eaLnBrk="1" fontAlgn="auto" hangingPunct="1">
              <a:spcBef>
                <a:spcPts val="0"/>
              </a:spcBef>
              <a:spcAft>
                <a:spcPts val="0"/>
              </a:spcAft>
              <a:defRPr/>
            </a:pPr>
            <a:endParaRPr lang="en-CA" sz="1350" kern="0" dirty="0">
              <a:solidFill>
                <a:prstClr val="white"/>
              </a:solidFill>
              <a:latin typeface="Roboto Condensed Light"/>
            </a:endParaRPr>
          </a:p>
        </p:txBody>
      </p:sp>
      <p:pic>
        <p:nvPicPr>
          <p:cNvPr id="10" name="Picture 9" descr="A close-up of a chart&#10;&#10;Description automatically generated">
            <a:extLst>
              <a:ext uri="{FF2B5EF4-FFF2-40B4-BE49-F238E27FC236}">
                <a16:creationId xmlns:a16="http://schemas.microsoft.com/office/drawing/2014/main" id="{2EC308FF-452B-CEB4-3A4A-2FD335CE484F}"/>
              </a:ext>
            </a:extLst>
          </p:cNvPr>
          <p:cNvPicPr>
            <a:picLocks noChangeAspect="1"/>
          </p:cNvPicPr>
          <p:nvPr/>
        </p:nvPicPr>
        <p:blipFill>
          <a:blip r:embed="rId3"/>
          <a:stretch>
            <a:fillRect/>
          </a:stretch>
        </p:blipFill>
        <p:spPr>
          <a:xfrm>
            <a:off x="152627" y="1609240"/>
            <a:ext cx="8943747" cy="5096843"/>
          </a:xfrm>
          <a:prstGeom prst="rect">
            <a:avLst/>
          </a:prstGeom>
        </p:spPr>
      </p:pic>
    </p:spTree>
    <p:extLst>
      <p:ext uri="{BB962C8B-B14F-4D97-AF65-F5344CB8AC3E}">
        <p14:creationId xmlns:p14="http://schemas.microsoft.com/office/powerpoint/2010/main" val="166227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EAF6-4B79-B856-A494-FBBC5C4F49D5}"/>
              </a:ext>
            </a:extLst>
          </p:cNvPr>
          <p:cNvSpPr>
            <a:spLocks noGrp="1"/>
          </p:cNvSpPr>
          <p:nvPr>
            <p:ph type="title"/>
          </p:nvPr>
        </p:nvSpPr>
        <p:spPr/>
        <p:txBody>
          <a:bodyPr/>
          <a:lstStyle/>
          <a:p>
            <a:r>
              <a:rPr lang="en-US" dirty="0"/>
              <a:t>IT Process Capabilities - Spring 2023</a:t>
            </a:r>
          </a:p>
        </p:txBody>
      </p:sp>
      <p:sp>
        <p:nvSpPr>
          <p:cNvPr id="4" name="Text Placeholder 3">
            <a:extLst>
              <a:ext uri="{FF2B5EF4-FFF2-40B4-BE49-F238E27FC236}">
                <a16:creationId xmlns:a16="http://schemas.microsoft.com/office/drawing/2014/main" id="{06C8EC79-7977-19A1-2259-5D7BE69C8DEC}"/>
              </a:ext>
            </a:extLst>
          </p:cNvPr>
          <p:cNvSpPr>
            <a:spLocks noGrp="1"/>
          </p:cNvSpPr>
          <p:nvPr>
            <p:ph type="body" sz="quarter" idx="15"/>
          </p:nvPr>
        </p:nvSpPr>
        <p:spPr/>
        <p:txBody>
          <a:bodyPr/>
          <a:lstStyle/>
          <a:p>
            <a:r>
              <a:rPr lang="en-US" dirty="0"/>
              <a:t>Earlham College IT Strategy 24-25</a:t>
            </a:r>
          </a:p>
          <a:p>
            <a:endParaRPr lang="en-US" dirty="0"/>
          </a:p>
        </p:txBody>
      </p:sp>
      <p:sp>
        <p:nvSpPr>
          <p:cNvPr id="6" name="TextBox 5">
            <a:extLst>
              <a:ext uri="{FF2B5EF4-FFF2-40B4-BE49-F238E27FC236}">
                <a16:creationId xmlns:a16="http://schemas.microsoft.com/office/drawing/2014/main" id="{FC41FA3E-82A6-02F2-F814-0D8BBB73442E}"/>
              </a:ext>
            </a:extLst>
          </p:cNvPr>
          <p:cNvSpPr txBox="1"/>
          <p:nvPr/>
        </p:nvSpPr>
        <p:spPr>
          <a:xfrm>
            <a:off x="5170714" y="-805543"/>
            <a:ext cx="0" cy="0"/>
          </a:xfrm>
          <a:prstGeom prst="rect">
            <a:avLst/>
          </a:prstGeom>
        </p:spPr>
        <p:txBody>
          <a:bodyPr vert="horz" wrap="none" lIns="91440" tIns="45720" rIns="91440" bIns="45720" rtlCol="0" anchor="ctr">
            <a:normAutofit fontScale="25000" lnSpcReduction="20000"/>
          </a:bodyPr>
          <a:lstStyle/>
          <a:p>
            <a:pPr algn="l"/>
            <a:endParaRPr lang="en-US" sz="3200" b="1" i="0" dirty="0">
              <a:solidFill>
                <a:schemeClr val="bg1"/>
              </a:solidFill>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3952D63D-D571-664E-192D-ED8B90F217CE}"/>
              </a:ext>
            </a:extLst>
          </p:cNvPr>
          <p:cNvSpPr/>
          <p:nvPr/>
        </p:nvSpPr>
        <p:spPr>
          <a:xfrm>
            <a:off x="10318009" y="2451469"/>
            <a:ext cx="1691853" cy="269059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2400">
              <a:solidFill>
                <a:srgbClr val="FFFFFF"/>
              </a:solidFill>
            </a:endParaRPr>
          </a:p>
        </p:txBody>
      </p:sp>
      <p:sp>
        <p:nvSpPr>
          <p:cNvPr id="10" name="Rectangle 9">
            <a:extLst>
              <a:ext uri="{FF2B5EF4-FFF2-40B4-BE49-F238E27FC236}">
                <a16:creationId xmlns:a16="http://schemas.microsoft.com/office/drawing/2014/main" id="{8EDBB0BA-9834-C11B-86A4-5AB5DD821560}"/>
              </a:ext>
            </a:extLst>
          </p:cNvPr>
          <p:cNvSpPr/>
          <p:nvPr/>
        </p:nvSpPr>
        <p:spPr>
          <a:xfrm>
            <a:off x="10432502" y="4451999"/>
            <a:ext cx="368848" cy="556322"/>
          </a:xfrm>
          <a:prstGeom prst="rect">
            <a:avLst/>
          </a:prstGeom>
          <a:solidFill>
            <a:srgbClr val="A2412F"/>
          </a:solidFill>
          <a:ln w="12700" cap="flat" cmpd="sng" algn="ctr">
            <a:noFill/>
            <a:prstDash val="solid"/>
            <a:miter lim="800000"/>
          </a:ln>
          <a:effectLst/>
        </p:spPr>
        <p:txBody>
          <a:bodyPr anchor="ctr"/>
          <a:lstStyle/>
          <a:p>
            <a:pPr algn="ctr" defTabSz="685732" eaLnBrk="1" fontAlgn="auto" hangingPunct="1">
              <a:spcBef>
                <a:spcPts val="0"/>
              </a:spcBef>
              <a:spcAft>
                <a:spcPts val="0"/>
              </a:spcAft>
              <a:defRPr/>
            </a:pPr>
            <a:endParaRPr lang="en-US" kern="0">
              <a:solidFill>
                <a:prstClr val="white"/>
              </a:solidFill>
              <a:latin typeface="Roboto Condensed Light"/>
            </a:endParaRPr>
          </a:p>
        </p:txBody>
      </p:sp>
      <p:sp>
        <p:nvSpPr>
          <p:cNvPr id="11" name="Rectangle 10">
            <a:extLst>
              <a:ext uri="{FF2B5EF4-FFF2-40B4-BE49-F238E27FC236}">
                <a16:creationId xmlns:a16="http://schemas.microsoft.com/office/drawing/2014/main" id="{41A51F92-9525-E3D7-2606-C9B49667BCE6}"/>
              </a:ext>
            </a:extLst>
          </p:cNvPr>
          <p:cNvSpPr/>
          <p:nvPr/>
        </p:nvSpPr>
        <p:spPr>
          <a:xfrm>
            <a:off x="10432502" y="2802556"/>
            <a:ext cx="368848" cy="683399"/>
          </a:xfrm>
          <a:prstGeom prst="rect">
            <a:avLst/>
          </a:prstGeom>
          <a:solidFill>
            <a:srgbClr val="2B9E36"/>
          </a:solidFill>
          <a:ln w="12700" cap="flat" cmpd="sng" algn="ctr">
            <a:noFill/>
            <a:prstDash val="solid"/>
            <a:miter lim="800000"/>
          </a:ln>
          <a:effectLst/>
        </p:spPr>
        <p:txBody>
          <a:bodyPr anchor="ctr"/>
          <a:lstStyle/>
          <a:p>
            <a:pPr algn="ctr" defTabSz="685732" eaLnBrk="1" fontAlgn="auto" hangingPunct="1">
              <a:spcBef>
                <a:spcPts val="0"/>
              </a:spcBef>
              <a:spcAft>
                <a:spcPts val="0"/>
              </a:spcAft>
              <a:defRPr/>
            </a:pPr>
            <a:endParaRPr lang="en-US" kern="0">
              <a:solidFill>
                <a:prstClr val="white"/>
              </a:solidFill>
              <a:latin typeface="Roboto Condensed Light"/>
            </a:endParaRPr>
          </a:p>
        </p:txBody>
      </p:sp>
      <p:sp>
        <p:nvSpPr>
          <p:cNvPr id="12" name="Rectangle 11">
            <a:extLst>
              <a:ext uri="{FF2B5EF4-FFF2-40B4-BE49-F238E27FC236}">
                <a16:creationId xmlns:a16="http://schemas.microsoft.com/office/drawing/2014/main" id="{CAAE8B8D-0C38-37B3-4F89-1BBAFAB8B784}"/>
              </a:ext>
            </a:extLst>
          </p:cNvPr>
          <p:cNvSpPr/>
          <p:nvPr/>
        </p:nvSpPr>
        <p:spPr>
          <a:xfrm>
            <a:off x="10432502" y="3912704"/>
            <a:ext cx="364945" cy="556322"/>
          </a:xfrm>
          <a:prstGeom prst="rect">
            <a:avLst/>
          </a:prstGeom>
          <a:solidFill>
            <a:srgbClr val="D9A20F"/>
          </a:solidFill>
          <a:ln w="12700" cap="flat" cmpd="sng" algn="ctr">
            <a:noFill/>
            <a:prstDash val="solid"/>
            <a:miter lim="800000"/>
          </a:ln>
          <a:effectLst/>
        </p:spPr>
        <p:txBody>
          <a:bodyPr anchor="ctr"/>
          <a:lstStyle/>
          <a:p>
            <a:pPr algn="ctr" defTabSz="685732" eaLnBrk="1" fontAlgn="auto" hangingPunct="1">
              <a:spcBef>
                <a:spcPts val="0"/>
              </a:spcBef>
              <a:spcAft>
                <a:spcPts val="0"/>
              </a:spcAft>
              <a:defRPr/>
            </a:pPr>
            <a:endParaRPr lang="en-US" kern="0">
              <a:solidFill>
                <a:prstClr val="white"/>
              </a:solidFill>
              <a:latin typeface="Roboto Condensed Light"/>
            </a:endParaRPr>
          </a:p>
        </p:txBody>
      </p:sp>
      <p:sp>
        <p:nvSpPr>
          <p:cNvPr id="13" name="Rectangle 12">
            <a:extLst>
              <a:ext uri="{FF2B5EF4-FFF2-40B4-BE49-F238E27FC236}">
                <a16:creationId xmlns:a16="http://schemas.microsoft.com/office/drawing/2014/main" id="{DD30BAAD-424D-CCDC-B09E-45CA5D7ADB7F}"/>
              </a:ext>
            </a:extLst>
          </p:cNvPr>
          <p:cNvSpPr/>
          <p:nvPr/>
        </p:nvSpPr>
        <p:spPr>
          <a:xfrm>
            <a:off x="10432502" y="3354648"/>
            <a:ext cx="370800" cy="556322"/>
          </a:xfrm>
          <a:prstGeom prst="rect">
            <a:avLst/>
          </a:prstGeom>
          <a:solidFill>
            <a:srgbClr val="B0C534"/>
          </a:solidFill>
          <a:ln w="12700" cap="flat" cmpd="sng" algn="ctr">
            <a:noFill/>
            <a:prstDash val="solid"/>
            <a:miter lim="800000"/>
          </a:ln>
          <a:effectLst/>
        </p:spPr>
        <p:txBody>
          <a:bodyPr anchor="ctr"/>
          <a:lstStyle/>
          <a:p>
            <a:pPr algn="ctr" defTabSz="685732" eaLnBrk="1" fontAlgn="auto" hangingPunct="1">
              <a:spcBef>
                <a:spcPts val="0"/>
              </a:spcBef>
              <a:spcAft>
                <a:spcPts val="0"/>
              </a:spcAft>
              <a:defRPr/>
            </a:pPr>
            <a:endParaRPr lang="en-US" kern="0">
              <a:solidFill>
                <a:prstClr val="white"/>
              </a:solidFill>
              <a:latin typeface="Roboto Condensed Light"/>
            </a:endParaRPr>
          </a:p>
        </p:txBody>
      </p:sp>
      <p:sp>
        <p:nvSpPr>
          <p:cNvPr id="14" name="TextBox 9">
            <a:extLst>
              <a:ext uri="{FF2B5EF4-FFF2-40B4-BE49-F238E27FC236}">
                <a16:creationId xmlns:a16="http://schemas.microsoft.com/office/drawing/2014/main" id="{74260632-D7DA-6F9F-5161-37AC34494A3B}"/>
              </a:ext>
            </a:extLst>
          </p:cNvPr>
          <p:cNvSpPr txBox="1">
            <a:spLocks noChangeArrowheads="1"/>
          </p:cNvSpPr>
          <p:nvPr/>
        </p:nvSpPr>
        <p:spPr bwMode="auto">
          <a:xfrm>
            <a:off x="10868987" y="4491826"/>
            <a:ext cx="1021608"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dirty="0">
                <a:solidFill>
                  <a:srgbClr val="000000"/>
                </a:solidFill>
                <a:latin typeface="Roboto Light" panose="020F0302020204030204" pitchFamily="34" charset="0"/>
                <a:ea typeface="Roboto Light" panose="020F0302020204030204" pitchFamily="34" charset="0"/>
                <a:cs typeface="Roboto Light" panose="020F0302020204030204" pitchFamily="34" charset="0"/>
              </a:rPr>
              <a:t>High Importance</a:t>
            </a:r>
          </a:p>
          <a:p>
            <a:pPr eaLnBrk="1" hangingPunct="1"/>
            <a:r>
              <a:rPr lang="en-US" altLang="en-US" sz="1050" b="1" dirty="0">
                <a:solidFill>
                  <a:srgbClr val="000000"/>
                </a:solidFill>
                <a:latin typeface="Roboto Light" panose="020F0302020204030204" pitchFamily="34" charset="0"/>
                <a:ea typeface="Roboto Light" panose="020F0302020204030204" pitchFamily="34" charset="0"/>
                <a:cs typeface="Roboto Light" panose="020F0302020204030204" pitchFamily="34" charset="0"/>
              </a:rPr>
              <a:t>And Low Effectiveness</a:t>
            </a:r>
          </a:p>
        </p:txBody>
      </p:sp>
      <p:sp>
        <p:nvSpPr>
          <p:cNvPr id="15" name="TextBox 10">
            <a:extLst>
              <a:ext uri="{FF2B5EF4-FFF2-40B4-BE49-F238E27FC236}">
                <a16:creationId xmlns:a16="http://schemas.microsoft.com/office/drawing/2014/main" id="{52AB20C6-2014-85F4-D0FB-444352D7702A}"/>
              </a:ext>
            </a:extLst>
          </p:cNvPr>
          <p:cNvSpPr txBox="1">
            <a:spLocks noChangeArrowheads="1"/>
          </p:cNvSpPr>
          <p:nvPr/>
        </p:nvSpPr>
        <p:spPr bwMode="auto">
          <a:xfrm>
            <a:off x="10877946" y="2819636"/>
            <a:ext cx="1051666"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dirty="0">
                <a:solidFill>
                  <a:srgbClr val="000000"/>
                </a:solidFill>
                <a:latin typeface="Roboto Light" panose="020F0302020204030204" pitchFamily="34" charset="0"/>
                <a:ea typeface="Roboto Light" panose="020F0302020204030204" pitchFamily="34" charset="0"/>
                <a:cs typeface="Roboto Light" panose="020F0302020204030204" pitchFamily="34" charset="0"/>
              </a:rPr>
              <a:t>High Importance</a:t>
            </a:r>
          </a:p>
          <a:p>
            <a:pPr eaLnBrk="1" hangingPunct="1"/>
            <a:r>
              <a:rPr lang="en-US" altLang="en-US" sz="1050" b="1" dirty="0">
                <a:solidFill>
                  <a:srgbClr val="000000"/>
                </a:solidFill>
                <a:latin typeface="Roboto Light" panose="020F0302020204030204" pitchFamily="34" charset="0"/>
                <a:ea typeface="Roboto Light" panose="020F0302020204030204" pitchFamily="34" charset="0"/>
                <a:cs typeface="Roboto Light" panose="020F0302020204030204" pitchFamily="34" charset="0"/>
              </a:rPr>
              <a:t>And High Effectiveness</a:t>
            </a:r>
          </a:p>
        </p:txBody>
      </p:sp>
      <p:sp>
        <p:nvSpPr>
          <p:cNvPr id="16" name="TextBox 11">
            <a:extLst>
              <a:ext uri="{FF2B5EF4-FFF2-40B4-BE49-F238E27FC236}">
                <a16:creationId xmlns:a16="http://schemas.microsoft.com/office/drawing/2014/main" id="{7B1A5C36-376F-825E-3574-024438BE8497}"/>
              </a:ext>
            </a:extLst>
          </p:cNvPr>
          <p:cNvSpPr txBox="1">
            <a:spLocks noChangeArrowheads="1"/>
          </p:cNvSpPr>
          <p:nvPr/>
        </p:nvSpPr>
        <p:spPr bwMode="auto">
          <a:xfrm>
            <a:off x="10877946" y="3916272"/>
            <a:ext cx="1051417"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dirty="0">
                <a:solidFill>
                  <a:srgbClr val="000000"/>
                </a:solidFill>
                <a:latin typeface="Roboto Light" panose="020F0302020204030204" pitchFamily="34" charset="0"/>
                <a:ea typeface="Roboto Light" panose="020F0302020204030204" pitchFamily="34" charset="0"/>
                <a:cs typeface="Roboto Light" panose="020F0302020204030204" pitchFamily="34" charset="0"/>
              </a:rPr>
              <a:t>Low Importance</a:t>
            </a:r>
          </a:p>
          <a:p>
            <a:pPr eaLnBrk="1" hangingPunct="1"/>
            <a:r>
              <a:rPr lang="en-US" altLang="en-US" sz="1050" b="1" dirty="0">
                <a:solidFill>
                  <a:srgbClr val="000000"/>
                </a:solidFill>
                <a:latin typeface="Roboto Light" panose="020F0302020204030204" pitchFamily="34" charset="0"/>
                <a:ea typeface="Roboto Light" panose="020F0302020204030204" pitchFamily="34" charset="0"/>
                <a:cs typeface="Roboto Light" panose="020F0302020204030204" pitchFamily="34" charset="0"/>
              </a:rPr>
              <a:t>And Low Effectiveness</a:t>
            </a:r>
          </a:p>
        </p:txBody>
      </p:sp>
      <p:sp>
        <p:nvSpPr>
          <p:cNvPr id="17" name="TextBox 12">
            <a:extLst>
              <a:ext uri="{FF2B5EF4-FFF2-40B4-BE49-F238E27FC236}">
                <a16:creationId xmlns:a16="http://schemas.microsoft.com/office/drawing/2014/main" id="{9FAB47C3-B19D-500E-3C79-25FCC52C7153}"/>
              </a:ext>
            </a:extLst>
          </p:cNvPr>
          <p:cNvSpPr txBox="1">
            <a:spLocks noChangeArrowheads="1"/>
          </p:cNvSpPr>
          <p:nvPr/>
        </p:nvSpPr>
        <p:spPr bwMode="auto">
          <a:xfrm>
            <a:off x="10869236" y="3371738"/>
            <a:ext cx="1051417"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dirty="0">
                <a:solidFill>
                  <a:srgbClr val="000000"/>
                </a:solidFill>
                <a:latin typeface="Roboto Light" panose="020F0302020204030204" pitchFamily="34" charset="0"/>
                <a:ea typeface="Roboto Light" panose="020F0302020204030204" pitchFamily="34" charset="0"/>
                <a:cs typeface="Roboto Light" panose="020F0302020204030204" pitchFamily="34" charset="0"/>
              </a:rPr>
              <a:t>Low Importance</a:t>
            </a:r>
          </a:p>
          <a:p>
            <a:pPr eaLnBrk="1" hangingPunct="1"/>
            <a:r>
              <a:rPr lang="en-US" altLang="en-US" sz="1050" b="1" dirty="0">
                <a:solidFill>
                  <a:srgbClr val="000000"/>
                </a:solidFill>
                <a:latin typeface="Roboto Light" panose="020F0302020204030204" pitchFamily="34" charset="0"/>
                <a:ea typeface="Roboto Light" panose="020F0302020204030204" pitchFamily="34" charset="0"/>
                <a:cs typeface="Roboto Light" panose="020F0302020204030204" pitchFamily="34" charset="0"/>
              </a:rPr>
              <a:t>And High Effectiveness</a:t>
            </a:r>
          </a:p>
        </p:txBody>
      </p:sp>
      <p:sp>
        <p:nvSpPr>
          <p:cNvPr id="18" name="TextBox 17">
            <a:extLst>
              <a:ext uri="{FF2B5EF4-FFF2-40B4-BE49-F238E27FC236}">
                <a16:creationId xmlns:a16="http://schemas.microsoft.com/office/drawing/2014/main" id="{C03C9036-5716-E323-B15C-E93D383F3A03}"/>
              </a:ext>
            </a:extLst>
          </p:cNvPr>
          <p:cNvSpPr txBox="1"/>
          <p:nvPr/>
        </p:nvSpPr>
        <p:spPr>
          <a:xfrm>
            <a:off x="10368750" y="2513629"/>
            <a:ext cx="1551903" cy="246221"/>
          </a:xfrm>
          <a:prstGeom prst="rect">
            <a:avLst/>
          </a:prstGeom>
          <a:noFill/>
        </p:spPr>
        <p:txBody>
          <a:bodyPr wrap="square">
            <a:spAutoFit/>
          </a:bodyPr>
          <a:lstStyle/>
          <a:p>
            <a:pPr defTabSz="685800" eaLnBrk="1" fontAlgn="auto" hangingPunct="1">
              <a:spcBef>
                <a:spcPts val="0"/>
              </a:spcBef>
              <a:spcAft>
                <a:spcPts val="0"/>
              </a:spcAft>
              <a:defRPr/>
            </a:pPr>
            <a:r>
              <a:rPr lang="en-US" sz="1000" b="1" dirty="0">
                <a:solidFill>
                  <a:srgbClr val="494949"/>
                </a:solidFill>
                <a:latin typeface="Roboto" panose="02000000000000000000" pitchFamily="2" charset="0"/>
                <a:ea typeface="Roboto" panose="02000000000000000000" pitchFamily="2" charset="0"/>
              </a:rPr>
              <a:t>Legend: survey results</a:t>
            </a:r>
          </a:p>
        </p:txBody>
      </p:sp>
      <p:pic>
        <p:nvPicPr>
          <p:cNvPr id="20" name="Picture 19" descr="A chart of information on a computer&#10;&#10;Description automatically generated with medium confidence">
            <a:extLst>
              <a:ext uri="{FF2B5EF4-FFF2-40B4-BE49-F238E27FC236}">
                <a16:creationId xmlns:a16="http://schemas.microsoft.com/office/drawing/2014/main" id="{B48A3B09-0661-D72B-4782-D513B1E8A756}"/>
              </a:ext>
            </a:extLst>
          </p:cNvPr>
          <p:cNvPicPr>
            <a:picLocks noChangeAspect="1"/>
          </p:cNvPicPr>
          <p:nvPr/>
        </p:nvPicPr>
        <p:blipFill>
          <a:blip r:embed="rId3"/>
          <a:stretch>
            <a:fillRect/>
          </a:stretch>
        </p:blipFill>
        <p:spPr>
          <a:xfrm>
            <a:off x="1390650" y="1611313"/>
            <a:ext cx="8627447" cy="4903700"/>
          </a:xfrm>
          <a:prstGeom prst="rect">
            <a:avLst/>
          </a:prstGeom>
        </p:spPr>
      </p:pic>
    </p:spTree>
    <p:extLst>
      <p:ext uri="{BB962C8B-B14F-4D97-AF65-F5344CB8AC3E}">
        <p14:creationId xmlns:p14="http://schemas.microsoft.com/office/powerpoint/2010/main" val="270738127"/>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rlham Powerpoint Template 2022" id="{EE1E39C5-DBA9-B24E-80B7-A0A7AF13B7FD}" vid="{EC27332C-E70B-1F47-9169-430DAC8D025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3200" b="1" i="0" dirty="0" smtClean="0">
            <a:solidFill>
              <a:schemeClr val="bg1"/>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Earlham Powerpoint Template 2022" id="{EE1E39C5-DBA9-B24E-80B7-A0A7AF13B7FD}" vid="{3D7ADDB5-1FFD-CA4B-B198-DFA1C522A662}"/>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3200" b="1" i="0" dirty="0" smtClean="0">
            <a:solidFill>
              <a:schemeClr val="bg1"/>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Earlham Powerpoint Template 2022" id="{EE1E39C5-DBA9-B24E-80B7-A0A7AF13B7FD}" vid="{7FB0E50F-BCF5-9245-BC90-2DDDF3AE9BB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3200" b="1" i="0" dirty="0" smtClean="0">
            <a:solidFill>
              <a:schemeClr val="bg1"/>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Earlham Powerpoint Template 2022" id="{EE1E39C5-DBA9-B24E-80B7-A0A7AF13B7FD}" vid="{EAA03B24-2213-234E-851E-378F80586F5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rlham Powerpoint Template 2022" id="{EE1E39C5-DBA9-B24E-80B7-A0A7AF13B7FD}" vid="{6A62020D-FB5D-F642-9857-7B89CC4AC5B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2_Custom Design</Template>
  <TotalTime>110469</TotalTime>
  <Words>2737</Words>
  <Application>Microsoft Macintosh PowerPoint</Application>
  <PresentationFormat>Widescreen</PresentationFormat>
  <Paragraphs>580</Paragraphs>
  <Slides>23</Slides>
  <Notes>20</Notes>
  <HiddenSlides>0</HiddenSlides>
  <MMClips>0</MMClips>
  <ScaleCrop>false</ScaleCrop>
  <HeadingPairs>
    <vt:vector size="6" baseType="variant">
      <vt:variant>
        <vt:lpstr>Fonts Used</vt:lpstr>
      </vt:variant>
      <vt:variant>
        <vt:i4>19</vt:i4>
      </vt:variant>
      <vt:variant>
        <vt:lpstr>Theme</vt:lpstr>
      </vt:variant>
      <vt:variant>
        <vt:i4>5</vt:i4>
      </vt:variant>
      <vt:variant>
        <vt:lpstr>Slide Titles</vt:lpstr>
      </vt:variant>
      <vt:variant>
        <vt:i4>23</vt:i4>
      </vt:variant>
    </vt:vector>
  </HeadingPairs>
  <TitlesOfParts>
    <vt:vector size="47" baseType="lpstr">
      <vt:lpstr>Arial</vt:lpstr>
      <vt:lpstr>Calibri</vt:lpstr>
      <vt:lpstr>Exo</vt:lpstr>
      <vt:lpstr>Exo demibold</vt:lpstr>
      <vt:lpstr>Exo Light</vt:lpstr>
      <vt:lpstr>Montserrat</vt:lpstr>
      <vt:lpstr>Montserrat Light</vt:lpstr>
      <vt:lpstr>Montserrat Medium</vt:lpstr>
      <vt:lpstr>Montserrat SemiBold</vt:lpstr>
      <vt:lpstr>Museo 300</vt:lpstr>
      <vt:lpstr>Museo 500</vt:lpstr>
      <vt:lpstr>Museo Sans 100</vt:lpstr>
      <vt:lpstr>Museo Sans 300</vt:lpstr>
      <vt:lpstr>Museo Sans Cond 700</vt:lpstr>
      <vt:lpstr>Roboto</vt:lpstr>
      <vt:lpstr>Roboto Condensed Light</vt:lpstr>
      <vt:lpstr>Roboto Light</vt:lpstr>
      <vt:lpstr>Segoe UI</vt:lpstr>
      <vt:lpstr>Wingdings</vt:lpstr>
      <vt:lpstr>2_Custom Design</vt:lpstr>
      <vt:lpstr>Custom Design</vt:lpstr>
      <vt:lpstr>1_Custom Design</vt:lpstr>
      <vt:lpstr>3_Custom Design</vt:lpstr>
      <vt:lpstr>4_Custom Design</vt:lpstr>
      <vt:lpstr>IT Strategy 2024-25</vt:lpstr>
      <vt:lpstr>Message from the AVP of IT (CIO)</vt:lpstr>
      <vt:lpstr>PowerPoint Presentation</vt:lpstr>
      <vt:lpstr>PowerPoint Presentation</vt:lpstr>
      <vt:lpstr>Earlham’s mission and principles frame IT strategy</vt:lpstr>
      <vt:lpstr>Earlham’s strategic objectives guide IT strategy</vt:lpstr>
      <vt:lpstr>Earlham College PESTLE Analysis – Spring 2023</vt:lpstr>
      <vt:lpstr>IT Customer Satisfaction - Spring 2023</vt:lpstr>
      <vt:lpstr>IT Process Capabilities - Spring 2023</vt:lpstr>
      <vt:lpstr>Top IT Processes and Accountabilities - Spring 2023</vt:lpstr>
      <vt:lpstr>IT SWOT Analysis - Spring 2023</vt:lpstr>
      <vt:lpstr>IT Maturity</vt:lpstr>
      <vt:lpstr>IT Process Improvement</vt:lpstr>
      <vt:lpstr>Key Initiatives – Overview</vt:lpstr>
      <vt:lpstr>Key Initiatives – Organizational Support</vt:lpstr>
      <vt:lpstr>Key Initiative Roadmap – Organizational Support</vt:lpstr>
      <vt:lpstr>Key Initiative Roadmap – Organizational Support (cont.)</vt:lpstr>
      <vt:lpstr>Key Initiatives – IT Excellence</vt:lpstr>
      <vt:lpstr>Key Initiative Roadmap – IT Excellence</vt:lpstr>
      <vt:lpstr>Key Initiatives – Innovation</vt:lpstr>
      <vt:lpstr>Key Initiative Roadmap – Innovation Innov</vt:lpstr>
      <vt:lpstr>IT Strategy Refresh Cycle</vt:lpstr>
      <vt:lpstr>IT Performance Metrics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Bottorff</dc:creator>
  <cp:lastModifiedBy>Michael Bottorff</cp:lastModifiedBy>
  <cp:revision>69</cp:revision>
  <cp:lastPrinted>2022-02-23T17:46:29Z</cp:lastPrinted>
  <dcterms:created xsi:type="dcterms:W3CDTF">2023-01-09T22:07:59Z</dcterms:created>
  <dcterms:modified xsi:type="dcterms:W3CDTF">2024-03-08T13:47:06Z</dcterms:modified>
</cp:coreProperties>
</file>